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8" r:id="rId3"/>
    <p:sldId id="269" r:id="rId4"/>
    <p:sldId id="256" r:id="rId5"/>
    <p:sldId id="258" r:id="rId6"/>
    <p:sldId id="260" r:id="rId7"/>
    <p:sldId id="265"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03" d="100"/>
          <a:sy n="103" d="100"/>
        </p:scale>
        <p:origin x="11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E291-A8E4-4A43-82CD-4A0BEE37A2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7385C2-16D5-414B-BBA0-8961E16130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F74AFD-51C1-45EB-A3C7-247F19D7B0E6}"/>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358047F3-6231-4D16-B162-C4BF477BDB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42F2E-9A3C-482A-9727-B5996EF96C96}"/>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333620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E7E87-800A-48E5-AA97-E91001E22B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DF121E-538C-44A8-83D0-D487EB4F61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743EBB-4180-4FD3-AF2B-E95EC863A17D}"/>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00883C3F-19BD-499E-A60D-26065BBC15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D43EF-8AFA-4F09-A35E-18C36EB2E41A}"/>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50009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C33C-02CA-4E4A-B1F8-802DCADDA5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C6613B-5C0B-413D-BED6-B9A26CDDA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E4572C-00AD-4BF2-89CF-DBD540EE1FDC}"/>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044A1286-4DDB-4375-B4C4-156E2DD7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4CA30-98E8-4911-B124-E7653153133E}"/>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458925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63E98-31A9-4664-847F-D1C05D53BF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F63B6C-AFBA-438F-B2C7-0B1FB73747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A46C20-97A0-40C3-8DB2-AC76500098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D113AB-CF25-4F3D-94E8-F29F211D8C1E}"/>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6" name="Footer Placeholder 5">
            <a:extLst>
              <a:ext uri="{FF2B5EF4-FFF2-40B4-BE49-F238E27FC236}">
                <a16:creationId xmlns:a16="http://schemas.microsoft.com/office/drawing/2014/main" id="{8087E35A-7851-4F68-9B46-E06CCF3DA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57C95C-1308-463F-BFCF-1159B0DED216}"/>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288620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4A50-655F-44A3-A1DB-3D3FFEB92F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0CB7F9-E222-4317-9759-8E2C24B76D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54C649-551F-4725-8E49-9B5B17D397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1B261-123C-44CF-99C1-1E31D80AD3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8F82D7-B55E-4AF7-AA8B-332B0D0BA2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2FD6E1-5DD6-4BA9-8B54-702EB896DF0C}"/>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8" name="Footer Placeholder 7">
            <a:extLst>
              <a:ext uri="{FF2B5EF4-FFF2-40B4-BE49-F238E27FC236}">
                <a16:creationId xmlns:a16="http://schemas.microsoft.com/office/drawing/2014/main" id="{3273D46C-6659-4E08-ACD8-EA364D17CE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EA1005-35D6-46C8-946E-22941A91F68E}"/>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164941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A8189-95F6-40FF-AFCE-79143F2A7C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CB6E72-CD64-4FE5-B91F-CB7104738315}"/>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4" name="Footer Placeholder 3">
            <a:extLst>
              <a:ext uri="{FF2B5EF4-FFF2-40B4-BE49-F238E27FC236}">
                <a16:creationId xmlns:a16="http://schemas.microsoft.com/office/drawing/2014/main" id="{26C9E295-2DA9-4A1D-B925-87E79D8CC1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00FFD1-31C9-4A12-A91A-1834BC98934E}"/>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239145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D4DD47-CC2E-4469-99A0-24F8D1970F49}"/>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3" name="Footer Placeholder 2">
            <a:extLst>
              <a:ext uri="{FF2B5EF4-FFF2-40B4-BE49-F238E27FC236}">
                <a16:creationId xmlns:a16="http://schemas.microsoft.com/office/drawing/2014/main" id="{B7FF8C15-411E-4C91-A65F-F7316CCC49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1CA41-270F-4826-B227-F0E47421ECA5}"/>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146056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B5A7-5243-4C56-9A24-400F3E4C9F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F6218A-CBC1-47D8-8469-C44FC0793F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A05D47-6E48-4FEC-8F9B-4D748AB6A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6FDCC-7023-4958-880F-9CE9F38EFD52}"/>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6" name="Footer Placeholder 5">
            <a:extLst>
              <a:ext uri="{FF2B5EF4-FFF2-40B4-BE49-F238E27FC236}">
                <a16:creationId xmlns:a16="http://schemas.microsoft.com/office/drawing/2014/main" id="{4C49ADD6-F486-4C4C-B01A-6961AC7C86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427EE0-B7AD-4031-9746-853F95A90211}"/>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1880910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773D-E435-4BF4-AC81-8DB2FC277E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F8BA56-BED9-4AA7-B366-D5EF395E70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0DEE2-5DBE-4B23-8B67-EB6919921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F8A79-97B3-4873-B8F6-A7A748C06DD7}"/>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6" name="Footer Placeholder 5">
            <a:extLst>
              <a:ext uri="{FF2B5EF4-FFF2-40B4-BE49-F238E27FC236}">
                <a16:creationId xmlns:a16="http://schemas.microsoft.com/office/drawing/2014/main" id="{054FC3A8-1583-4BCB-A6C0-4029604158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4BBCBF-1342-43B6-9910-D5ABA3DF132E}"/>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347936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B5CDC-2604-4EED-AB2E-490C8D933B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1AE1F7-087F-4F9C-91F9-70C8D8C5B2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9A08F6-75E2-4FFD-87F5-0782D4129904}"/>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E1697A7E-C592-471A-9423-EA617470EC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41ADD-2671-4666-92AE-50A1650ED62F}"/>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31464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825BEB-BCFB-455F-8F09-175EAF4CF8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B09619-B504-4830-90C2-64C407B066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008246-1B9E-43E6-B5AE-37507B6AF9E9}"/>
              </a:ext>
            </a:extLst>
          </p:cNvPr>
          <p:cNvSpPr>
            <a:spLocks noGrp="1"/>
          </p:cNvSpPr>
          <p:nvPr>
            <p:ph type="dt" sz="half" idx="10"/>
          </p:nvPr>
        </p:nvSpPr>
        <p:spPr/>
        <p:txBody>
          <a:body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B57BC64A-0930-4D02-A21A-DCE56DE895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032AD-0410-4785-8B76-781CF194E194}"/>
              </a:ext>
            </a:extLst>
          </p:cNvPr>
          <p:cNvSpPr>
            <a:spLocks noGrp="1"/>
          </p:cNvSpPr>
          <p:nvPr>
            <p:ph type="sldNum" sz="quarter" idx="12"/>
          </p:nvPr>
        </p:nvSpPr>
        <p:spPr/>
        <p:txBody>
          <a:bodyPr/>
          <a:lstStyle/>
          <a:p>
            <a:fld id="{60539528-AC8F-41B1-B880-4A9FB337ED87}" type="slidenum">
              <a:rPr lang="en-US" smtClean="0"/>
              <a:t>‹#›</a:t>
            </a:fld>
            <a:endParaRPr lang="en-US"/>
          </a:p>
        </p:txBody>
      </p:sp>
    </p:spTree>
    <p:extLst>
      <p:ext uri="{BB962C8B-B14F-4D97-AF65-F5344CB8AC3E}">
        <p14:creationId xmlns:p14="http://schemas.microsoft.com/office/powerpoint/2010/main" val="3046508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04ACF-A1F5-4A45-A49D-14184C9ECB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C82A4-2CA6-4B30-8787-D7274A2B74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7D2DC-D5DE-4EE8-AF62-070CCE0724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3FAA6-A1A7-4E2A-8261-3B1BE521B0D5}" type="datetimeFigureOut">
              <a:rPr lang="en-US" smtClean="0"/>
              <a:t>11/26/2021</a:t>
            </a:fld>
            <a:endParaRPr lang="en-US"/>
          </a:p>
        </p:txBody>
      </p:sp>
      <p:sp>
        <p:nvSpPr>
          <p:cNvPr id="5" name="Footer Placeholder 4">
            <a:extLst>
              <a:ext uri="{FF2B5EF4-FFF2-40B4-BE49-F238E27FC236}">
                <a16:creationId xmlns:a16="http://schemas.microsoft.com/office/drawing/2014/main" id="{34C6D8B9-4889-42B9-B209-701DD5E4E3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601881-FCF5-4AD5-9393-2591935F6A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539528-AC8F-41B1-B880-4A9FB337ED87}" type="slidenum">
              <a:rPr lang="en-US" smtClean="0"/>
              <a:t>‹#›</a:t>
            </a:fld>
            <a:endParaRPr lang="en-US"/>
          </a:p>
        </p:txBody>
      </p:sp>
    </p:spTree>
    <p:extLst>
      <p:ext uri="{BB962C8B-B14F-4D97-AF65-F5344CB8AC3E}">
        <p14:creationId xmlns:p14="http://schemas.microsoft.com/office/powerpoint/2010/main" val="3200591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statue of a person&#10;&#10;Description automatically generated with low confidence">
            <a:extLst>
              <a:ext uri="{FF2B5EF4-FFF2-40B4-BE49-F238E27FC236}">
                <a16:creationId xmlns:a16="http://schemas.microsoft.com/office/drawing/2014/main" id="{D2629948-DEFF-4FE6-B4E7-B9ABF9EE92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866" y="0"/>
            <a:ext cx="10266267" cy="6847520"/>
          </a:xfrm>
          <a:prstGeom prst="rect">
            <a:avLst/>
          </a:prstGeom>
        </p:spPr>
      </p:pic>
      <p:sp>
        <p:nvSpPr>
          <p:cNvPr id="6" name="Rectangle 5">
            <a:extLst>
              <a:ext uri="{FF2B5EF4-FFF2-40B4-BE49-F238E27FC236}">
                <a16:creationId xmlns:a16="http://schemas.microsoft.com/office/drawing/2014/main" id="{6FBCE26D-DB7E-46E1-ABB9-FE16690D1480}"/>
              </a:ext>
            </a:extLst>
          </p:cNvPr>
          <p:cNvSpPr/>
          <p:nvPr/>
        </p:nvSpPr>
        <p:spPr>
          <a:xfrm>
            <a:off x="2328530" y="154172"/>
            <a:ext cx="4762976" cy="46251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Essence of Jain Diwali – The Spiritual &amp; The Festive</a:t>
            </a:r>
          </a:p>
        </p:txBody>
      </p:sp>
    </p:spTree>
    <p:extLst>
      <p:ext uri="{BB962C8B-B14F-4D97-AF65-F5344CB8AC3E}">
        <p14:creationId xmlns:p14="http://schemas.microsoft.com/office/powerpoint/2010/main" val="2458221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0691BF-9E7D-4FAA-BB1B-6F7903A33F95}"/>
              </a:ext>
            </a:extLst>
          </p:cNvPr>
          <p:cNvSpPr>
            <a:spLocks noGrp="1"/>
          </p:cNvSpPr>
          <p:nvPr>
            <p:ph type="title"/>
          </p:nvPr>
        </p:nvSpPr>
        <p:spPr/>
        <p:txBody>
          <a:bodyPr/>
          <a:lstStyle/>
          <a:p>
            <a:r>
              <a:rPr lang="en-US" dirty="0"/>
              <a:t>Diwali: Removal of Darkness in Jainism</a:t>
            </a:r>
          </a:p>
        </p:txBody>
      </p:sp>
      <p:sp>
        <p:nvSpPr>
          <p:cNvPr id="7" name="Content Placeholder 6">
            <a:extLst>
              <a:ext uri="{FF2B5EF4-FFF2-40B4-BE49-F238E27FC236}">
                <a16:creationId xmlns:a16="http://schemas.microsoft.com/office/drawing/2014/main" id="{B39EF365-4D47-4B3C-99BA-E0E254906BC6}"/>
              </a:ext>
            </a:extLst>
          </p:cNvPr>
          <p:cNvSpPr>
            <a:spLocks noGrp="1"/>
          </p:cNvSpPr>
          <p:nvPr>
            <p:ph idx="1"/>
          </p:nvPr>
        </p:nvSpPr>
        <p:spPr>
          <a:xfrm>
            <a:off x="585785" y="1390261"/>
            <a:ext cx="10768015" cy="4786702"/>
          </a:xfrm>
        </p:spPr>
        <p:txBody>
          <a:bodyPr>
            <a:normAutofit fontScale="55000" lnSpcReduction="20000"/>
          </a:bodyPr>
          <a:lstStyle/>
          <a:p>
            <a:pPr>
              <a:lnSpc>
                <a:spcPct val="107000"/>
              </a:lnSpc>
              <a:spcAft>
                <a:spcPts val="800"/>
              </a:spcAft>
            </a:pPr>
            <a:r>
              <a:rPr lang="en-US" sz="3300" dirty="0">
                <a:ea typeface="Calibri" panose="020F0502020204030204" pitchFamily="34" charset="0"/>
                <a:cs typeface="Mangal" panose="02040503050203030202" pitchFamily="18" charset="0"/>
              </a:rPr>
              <a:t>Diwali is the most important festival for Indians. This is one festival that all Indians celebrate globally.</a:t>
            </a:r>
          </a:p>
          <a:p>
            <a:r>
              <a:rPr lang="en-US" sz="3300" dirty="0">
                <a:ea typeface="Calibri" panose="020F0502020204030204" pitchFamily="34" charset="0"/>
                <a:cs typeface="Mangal" panose="02040503050203030202" pitchFamily="18" charset="0"/>
              </a:rPr>
              <a:t>For Jains Diwali has an important significance. It is the </a:t>
            </a:r>
            <a:r>
              <a:rPr lang="en-US" sz="3300" i="1" dirty="0" err="1">
                <a:ea typeface="Calibri" panose="020F0502020204030204" pitchFamily="34" charset="0"/>
                <a:cs typeface="Mangal" panose="02040503050203030202" pitchFamily="18" charset="0"/>
              </a:rPr>
              <a:t>Nirvaan</a:t>
            </a:r>
            <a:r>
              <a:rPr lang="en-US" sz="3300" i="1" dirty="0">
                <a:ea typeface="Calibri" panose="020F0502020204030204" pitchFamily="34" charset="0"/>
                <a:cs typeface="Mangal" panose="02040503050203030202" pitchFamily="18" charset="0"/>
              </a:rPr>
              <a:t> </a:t>
            </a:r>
            <a:r>
              <a:rPr lang="en-US" sz="3300" i="1" dirty="0" err="1">
                <a:ea typeface="Calibri" panose="020F0502020204030204" pitchFamily="34" charset="0"/>
                <a:cs typeface="Mangal" panose="02040503050203030202" pitchFamily="18" charset="0"/>
              </a:rPr>
              <a:t>Kalyanak</a:t>
            </a:r>
            <a:r>
              <a:rPr lang="en-US" sz="3300" i="1" dirty="0">
                <a:ea typeface="Calibri" panose="020F0502020204030204" pitchFamily="34" charset="0"/>
                <a:cs typeface="Mangal" panose="02040503050203030202" pitchFamily="18" charset="0"/>
              </a:rPr>
              <a:t> </a:t>
            </a:r>
            <a:r>
              <a:rPr lang="en-US" sz="3300" dirty="0">
                <a:ea typeface="Calibri" panose="020F0502020204030204" pitchFamily="34" charset="0"/>
                <a:cs typeface="Mangal" panose="02040503050203030202" pitchFamily="18" charset="0"/>
              </a:rPr>
              <a:t>of </a:t>
            </a:r>
            <a:r>
              <a:rPr lang="en-US" sz="3300" dirty="0" err="1">
                <a:ea typeface="Calibri" panose="020F0502020204030204" pitchFamily="34" charset="0"/>
                <a:cs typeface="Mangal" panose="02040503050203030202" pitchFamily="18" charset="0"/>
              </a:rPr>
              <a:t>Bhagwan</a:t>
            </a:r>
            <a:r>
              <a:rPr lang="en-US" sz="3300" dirty="0">
                <a:ea typeface="Calibri" panose="020F0502020204030204" pitchFamily="34" charset="0"/>
                <a:cs typeface="Mangal" panose="02040503050203030202" pitchFamily="18" charset="0"/>
              </a:rPr>
              <a:t> Mahavir, the day Mahavir attained Moksha. For us, as Jains  2 days are important, </a:t>
            </a:r>
            <a:r>
              <a:rPr lang="en-US" sz="3300" i="1" dirty="0" err="1">
                <a:ea typeface="Calibri" panose="020F0502020204030204" pitchFamily="34" charset="0"/>
                <a:cs typeface="Mangal" panose="02040503050203030202" pitchFamily="18" charset="0"/>
              </a:rPr>
              <a:t>chaudas</a:t>
            </a:r>
            <a:r>
              <a:rPr lang="en-US" sz="3300" dirty="0">
                <a:ea typeface="Calibri" panose="020F0502020204030204" pitchFamily="34" charset="0"/>
                <a:cs typeface="Mangal" panose="02040503050203030202" pitchFamily="18" charset="0"/>
              </a:rPr>
              <a:t> and </a:t>
            </a:r>
            <a:r>
              <a:rPr lang="en-US" sz="3300" i="1" dirty="0" err="1">
                <a:ea typeface="Calibri" panose="020F0502020204030204" pitchFamily="34" charset="0"/>
                <a:cs typeface="Mangal" panose="02040503050203030202" pitchFamily="18" charset="0"/>
              </a:rPr>
              <a:t>amavas</a:t>
            </a:r>
            <a:r>
              <a:rPr lang="en-US" sz="3300" dirty="0">
                <a:ea typeface="Calibri" panose="020F0502020204030204" pitchFamily="34" charset="0"/>
                <a:cs typeface="Mangal" panose="02040503050203030202" pitchFamily="18" charset="0"/>
              </a:rPr>
              <a:t> , 14</a:t>
            </a:r>
            <a:r>
              <a:rPr lang="en-US" sz="3300" baseline="30000" dirty="0">
                <a:ea typeface="Calibri" panose="020F0502020204030204" pitchFamily="34" charset="0"/>
                <a:cs typeface="Mangal" panose="02040503050203030202" pitchFamily="18" charset="0"/>
              </a:rPr>
              <a:t>th</a:t>
            </a:r>
            <a:r>
              <a:rPr lang="en-US" sz="3300" dirty="0">
                <a:ea typeface="Calibri" panose="020F0502020204030204" pitchFamily="34" charset="0"/>
                <a:cs typeface="Mangal" panose="02040503050203030202" pitchFamily="18" charset="0"/>
              </a:rPr>
              <a:t> and 15</a:t>
            </a:r>
            <a:r>
              <a:rPr lang="en-US" sz="3300" baseline="30000" dirty="0">
                <a:ea typeface="Calibri" panose="020F0502020204030204" pitchFamily="34" charset="0"/>
                <a:cs typeface="Mangal" panose="02040503050203030202" pitchFamily="18" charset="0"/>
              </a:rPr>
              <a:t>th</a:t>
            </a:r>
            <a:r>
              <a:rPr lang="en-US" sz="3300" dirty="0">
                <a:ea typeface="Calibri" panose="020F0502020204030204" pitchFamily="34" charset="0"/>
                <a:cs typeface="Mangal" panose="02040503050203030202" pitchFamily="18" charset="0"/>
              </a:rPr>
              <a:t> day of  </a:t>
            </a:r>
            <a:r>
              <a:rPr lang="en-US" sz="3300" i="1" dirty="0" err="1">
                <a:ea typeface="Calibri" panose="020F0502020204030204" pitchFamily="34" charset="0"/>
                <a:cs typeface="Mangal" panose="02040503050203030202" pitchFamily="18" charset="0"/>
              </a:rPr>
              <a:t>kartik</a:t>
            </a:r>
            <a:r>
              <a:rPr lang="en-US" sz="3300" i="1" dirty="0">
                <a:ea typeface="Calibri" panose="020F0502020204030204" pitchFamily="34" charset="0"/>
                <a:cs typeface="Mangal" panose="02040503050203030202" pitchFamily="18" charset="0"/>
              </a:rPr>
              <a:t> </a:t>
            </a:r>
            <a:r>
              <a:rPr lang="en-US" sz="3300" i="1" dirty="0" err="1">
                <a:ea typeface="Calibri" panose="020F0502020204030204" pitchFamily="34" charset="0"/>
                <a:cs typeface="Mangal" panose="02040503050203030202" pitchFamily="18" charset="0"/>
              </a:rPr>
              <a:t>sud</a:t>
            </a:r>
            <a:r>
              <a:rPr lang="en-US" sz="3300" i="1" dirty="0">
                <a:ea typeface="Calibri" panose="020F0502020204030204" pitchFamily="34" charset="0"/>
                <a:cs typeface="Mangal" panose="02040503050203030202" pitchFamily="18" charset="0"/>
              </a:rPr>
              <a:t>  </a:t>
            </a:r>
            <a:r>
              <a:rPr lang="en-US" sz="3300" dirty="0">
                <a:ea typeface="Calibri" panose="020F0502020204030204" pitchFamily="34" charset="0"/>
                <a:cs typeface="Mangal" panose="02040503050203030202" pitchFamily="18" charset="0"/>
              </a:rPr>
              <a:t>month. Mahavir gave his last sermon for 48 hours on these  2 days and attained Nirvana on </a:t>
            </a:r>
            <a:r>
              <a:rPr lang="en-US" sz="3300" i="1" dirty="0" err="1">
                <a:ea typeface="Calibri" panose="020F0502020204030204" pitchFamily="34" charset="0"/>
                <a:cs typeface="Mangal" panose="02040503050203030202" pitchFamily="18" charset="0"/>
              </a:rPr>
              <a:t>Amavas</a:t>
            </a:r>
            <a:r>
              <a:rPr lang="en-US" sz="3300" dirty="0">
                <a:ea typeface="Calibri" panose="020F0502020204030204" pitchFamily="34" charset="0"/>
                <a:cs typeface="Mangal" panose="02040503050203030202" pitchFamily="18" charset="0"/>
              </a:rPr>
              <a:t> night. And lastly Gautam Swami attaining </a:t>
            </a:r>
            <a:r>
              <a:rPr lang="en-US" sz="3300" dirty="0" err="1">
                <a:ea typeface="Calibri" panose="020F0502020204030204" pitchFamily="34" charset="0"/>
                <a:cs typeface="Mangal" panose="02040503050203030202" pitchFamily="18" charset="0"/>
              </a:rPr>
              <a:t>Kevalgyan</a:t>
            </a:r>
            <a:r>
              <a:rPr lang="en-US" sz="3300" dirty="0">
                <a:ea typeface="Calibri" panose="020F0502020204030204" pitchFamily="34" charset="0"/>
                <a:cs typeface="Mangal" panose="02040503050203030202" pitchFamily="18" charset="0"/>
              </a:rPr>
              <a:t>, complete knowledge, after Mahavir went to </a:t>
            </a:r>
            <a:r>
              <a:rPr lang="en-US" sz="3300" dirty="0" err="1">
                <a:ea typeface="Calibri" panose="020F0502020204030204" pitchFamily="34" charset="0"/>
                <a:cs typeface="Mangal" panose="02040503050203030202" pitchFamily="18" charset="0"/>
              </a:rPr>
              <a:t>Moksh</a:t>
            </a:r>
            <a:r>
              <a:rPr lang="en-US" sz="3300" dirty="0">
                <a:ea typeface="Calibri" panose="020F0502020204030204" pitchFamily="34" charset="0"/>
                <a:cs typeface="Mangal" panose="02040503050203030202" pitchFamily="18" charset="0"/>
              </a:rPr>
              <a:t>. This day is celebrated as a new beginning, a new year.</a:t>
            </a:r>
          </a:p>
          <a:p>
            <a:pPr marL="0" indent="0">
              <a:buNone/>
            </a:pPr>
            <a:endParaRPr lang="en-US" sz="3300" dirty="0"/>
          </a:p>
          <a:p>
            <a:pPr marL="0" marR="0">
              <a:lnSpc>
                <a:spcPct val="107000"/>
              </a:lnSpc>
              <a:spcBef>
                <a:spcPts val="0"/>
              </a:spcBef>
              <a:spcAft>
                <a:spcPts val="800"/>
              </a:spcAft>
            </a:pPr>
            <a:r>
              <a:rPr lang="en-US" sz="3300" dirty="0">
                <a:ea typeface="Calibri" panose="020F0502020204030204" pitchFamily="34" charset="0"/>
                <a:cs typeface="Mangal" panose="02040503050203030202" pitchFamily="18" charset="0"/>
              </a:rPr>
              <a:t>Mahavir was like the Sun,  spreading  the light through true knowledge.   When the sun sets, the world is surrounded by darkness,  the same way, when the source of light, Mahavir left this world, people felt lost and left with deep sense of sadness. The kings and celestial beings thought that now that our source of light, Mahavir, has left, we will have to make the effort and bring light in our lives, by following the principles of Mahavir. To remove the physical darkness people  lit </a:t>
            </a:r>
            <a:r>
              <a:rPr lang="en-US" sz="3300" dirty="0" err="1">
                <a:ea typeface="Calibri" panose="020F0502020204030204" pitchFamily="34" charset="0"/>
                <a:cs typeface="Mangal" panose="02040503050203030202" pitchFamily="18" charset="0"/>
              </a:rPr>
              <a:t>diyas</a:t>
            </a:r>
            <a:r>
              <a:rPr lang="en-US" sz="3300" dirty="0">
                <a:ea typeface="Calibri" panose="020F0502020204030204" pitchFamily="34" charset="0"/>
                <a:cs typeface="Mangal" panose="02040503050203030202" pitchFamily="18" charset="0"/>
              </a:rPr>
              <a:t> as a symbol to create light. </a:t>
            </a:r>
          </a:p>
          <a:p>
            <a:pPr marL="0">
              <a:lnSpc>
                <a:spcPct val="107000"/>
              </a:lnSpc>
              <a:spcBef>
                <a:spcPts val="0"/>
              </a:spcBef>
              <a:spcAft>
                <a:spcPts val="800"/>
              </a:spcAft>
            </a:pPr>
            <a:r>
              <a:rPr lang="en-US" sz="3600" dirty="0">
                <a:latin typeface="Calibri" panose="020F0502020204030204" pitchFamily="34" charset="0"/>
                <a:ea typeface="Calibri" panose="020F0502020204030204" pitchFamily="34" charset="0"/>
                <a:cs typeface="Mangal" panose="02040503050203030202" pitchFamily="18" charset="0"/>
              </a:rPr>
              <a:t>Many Jains, keep </a:t>
            </a:r>
            <a:r>
              <a:rPr lang="en-US" sz="3600" i="1" dirty="0" err="1">
                <a:latin typeface="Calibri" panose="020F0502020204030204" pitchFamily="34" charset="0"/>
                <a:ea typeface="Calibri" panose="020F0502020204030204" pitchFamily="34" charset="0"/>
                <a:cs typeface="Mangal" panose="02040503050203030202" pitchFamily="18" charset="0"/>
              </a:rPr>
              <a:t>Chhat</a:t>
            </a:r>
            <a:r>
              <a:rPr lang="en-US" sz="3600" dirty="0">
                <a:latin typeface="Calibri" panose="020F0502020204030204" pitchFamily="34" charset="0"/>
                <a:ea typeface="Calibri" panose="020F0502020204030204" pitchFamily="34" charset="0"/>
                <a:cs typeface="Mangal" panose="02040503050203030202" pitchFamily="18" charset="0"/>
              </a:rPr>
              <a:t>, 2 days fast and do </a:t>
            </a:r>
            <a:r>
              <a:rPr lang="en-US" sz="3600" i="1" dirty="0">
                <a:latin typeface="Calibri" panose="020F0502020204030204" pitchFamily="34" charset="0"/>
                <a:ea typeface="Calibri" panose="020F0502020204030204" pitchFamily="34" charset="0"/>
                <a:cs typeface="Mangal" panose="02040503050203030202" pitchFamily="18" charset="0"/>
              </a:rPr>
              <a:t>Jaap</a:t>
            </a:r>
            <a:r>
              <a:rPr lang="en-US" sz="3600" dirty="0">
                <a:latin typeface="Calibri" panose="020F0502020204030204" pitchFamily="34" charset="0"/>
                <a:ea typeface="Calibri" panose="020F0502020204030204" pitchFamily="34" charset="0"/>
                <a:cs typeface="Mangal" panose="02040503050203030202" pitchFamily="18" charset="0"/>
              </a:rPr>
              <a:t> to celebrate Diwali. Many  celebrate New Year with family and friends with good food, with different kind of sweets and </a:t>
            </a:r>
            <a:r>
              <a:rPr lang="en-US" sz="3600" dirty="0" err="1">
                <a:latin typeface="Calibri" panose="020F0502020204030204" pitchFamily="34" charset="0"/>
                <a:ea typeface="Calibri" panose="020F0502020204030204" pitchFamily="34" charset="0"/>
                <a:cs typeface="Mangal" panose="02040503050203030202" pitchFamily="18" charset="0"/>
              </a:rPr>
              <a:t>savouries</a:t>
            </a:r>
            <a:r>
              <a:rPr lang="en-US" sz="3600" dirty="0">
                <a:latin typeface="Calibri" panose="020F0502020204030204" pitchFamily="34" charset="0"/>
                <a:ea typeface="Calibri" panose="020F0502020204030204" pitchFamily="34" charset="0"/>
                <a:cs typeface="Mangal" panose="02040503050203030202" pitchFamily="18" charset="0"/>
              </a:rPr>
              <a:t>. </a:t>
            </a:r>
            <a:endParaRPr lang="en-US" sz="3300" dirty="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3300" dirty="0">
                <a:ea typeface="Calibri" panose="020F0502020204030204" pitchFamily="34" charset="0"/>
                <a:cs typeface="Mangal" panose="02040503050203030202" pitchFamily="18" charset="0"/>
              </a:rPr>
              <a:t>All festivals in Jainism are practiced/ celebrated with </a:t>
            </a:r>
            <a:r>
              <a:rPr lang="en-US" sz="3300" i="1" dirty="0">
                <a:ea typeface="Calibri" panose="020F0502020204030204" pitchFamily="34" charset="0"/>
                <a:cs typeface="Mangal" panose="02040503050203030202" pitchFamily="18" charset="0"/>
              </a:rPr>
              <a:t>Tap</a:t>
            </a:r>
            <a:r>
              <a:rPr lang="en-US" sz="3300" dirty="0">
                <a:ea typeface="Calibri" panose="020F0502020204030204" pitchFamily="34" charset="0"/>
                <a:cs typeface="Mangal" panose="02040503050203030202" pitchFamily="18" charset="0"/>
              </a:rPr>
              <a:t> (fasting) and </a:t>
            </a:r>
            <a:r>
              <a:rPr lang="en-US" sz="3300" i="1" dirty="0" err="1">
                <a:ea typeface="Calibri" panose="020F0502020204030204" pitchFamily="34" charset="0"/>
                <a:cs typeface="Mangal" panose="02040503050203030202" pitchFamily="18" charset="0"/>
              </a:rPr>
              <a:t>Tyaag</a:t>
            </a:r>
            <a:r>
              <a:rPr lang="en-US" sz="3300" dirty="0">
                <a:ea typeface="Calibri" panose="020F0502020204030204" pitchFamily="34" charset="0"/>
                <a:cs typeface="Mangal" panose="02040503050203030202" pitchFamily="18" charset="0"/>
              </a:rPr>
              <a:t> (renouncing)– which help to broaden our boundaries of Ahimsa, of compassion. Reflection on one’s life instead of rejoicing with mindless eating or other mindless activities is the focus for Jain festivals.</a:t>
            </a:r>
          </a:p>
          <a:p>
            <a:endParaRPr lang="en-US" dirty="0"/>
          </a:p>
        </p:txBody>
      </p:sp>
    </p:spTree>
    <p:extLst>
      <p:ext uri="{BB962C8B-B14F-4D97-AF65-F5344CB8AC3E}">
        <p14:creationId xmlns:p14="http://schemas.microsoft.com/office/powerpoint/2010/main" val="307312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D87BD9-01FC-4FEE-8590-65C904F71968}"/>
              </a:ext>
            </a:extLst>
          </p:cNvPr>
          <p:cNvSpPr txBox="1"/>
          <p:nvPr/>
        </p:nvSpPr>
        <p:spPr>
          <a:xfrm>
            <a:off x="790575" y="738194"/>
            <a:ext cx="10801350" cy="1173463"/>
          </a:xfrm>
          <a:prstGeom prst="rect">
            <a:avLst/>
          </a:prstGeom>
          <a:noFill/>
        </p:spPr>
        <p:txBody>
          <a:bodyPr wrap="square">
            <a:spAutoFit/>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2" name="Title 1">
            <a:extLst>
              <a:ext uri="{FF2B5EF4-FFF2-40B4-BE49-F238E27FC236}">
                <a16:creationId xmlns:a16="http://schemas.microsoft.com/office/drawing/2014/main" id="{44A0F2B9-EB8D-4ED7-8527-0059C33F54DF}"/>
              </a:ext>
            </a:extLst>
          </p:cNvPr>
          <p:cNvSpPr>
            <a:spLocks noGrp="1"/>
          </p:cNvSpPr>
          <p:nvPr>
            <p:ph type="title"/>
          </p:nvPr>
        </p:nvSpPr>
        <p:spPr/>
        <p:txBody>
          <a:bodyPr/>
          <a:lstStyle/>
          <a:p>
            <a:r>
              <a:rPr lang="en-US" dirty="0"/>
              <a:t>Bringing Light and Sweetness to Our Lives</a:t>
            </a:r>
          </a:p>
        </p:txBody>
      </p:sp>
      <p:sp>
        <p:nvSpPr>
          <p:cNvPr id="4" name="Content Placeholder 3">
            <a:extLst>
              <a:ext uri="{FF2B5EF4-FFF2-40B4-BE49-F238E27FC236}">
                <a16:creationId xmlns:a16="http://schemas.microsoft.com/office/drawing/2014/main" id="{86BCEA9B-FD41-4DBF-87AA-94A5C2669FEE}"/>
              </a:ext>
            </a:extLst>
          </p:cNvPr>
          <p:cNvSpPr>
            <a:spLocks noGrp="1"/>
          </p:cNvSpPr>
          <p:nvPr>
            <p:ph idx="1"/>
          </p:nvPr>
        </p:nvSpPr>
        <p:spPr/>
        <p:txBody>
          <a:bodyPr>
            <a:normAutofit fontScale="92500" lnSpcReduction="20000"/>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Mangal" panose="02040503050203030202" pitchFamily="18" charset="0"/>
              </a:rPr>
              <a:t>Somewhere we have to reflect: Can I bring light in my life by bringing darkness in the lives of other beings? </a:t>
            </a:r>
          </a:p>
          <a:p>
            <a:pPr marL="0">
              <a:lnSpc>
                <a:spcPct val="107000"/>
              </a:lnSpc>
              <a:spcBef>
                <a:spcPts val="0"/>
              </a:spcBef>
              <a:spcAft>
                <a:spcPts val="800"/>
              </a:spcAft>
            </a:pPr>
            <a:r>
              <a:rPr lang="en-US" dirty="0">
                <a:latin typeface="Calibri" panose="020F0502020204030204" pitchFamily="34" charset="0"/>
                <a:ea typeface="Calibri" panose="020F0502020204030204" pitchFamily="34" charset="0"/>
                <a:cs typeface="Mangal" panose="02040503050203030202" pitchFamily="18" charset="0"/>
              </a:rPr>
              <a:t>Are my lifestyle choices hurting any other beings, am I bringing suffering and pain to them? This Diwali we have to introspect and bring that change in our lives. </a:t>
            </a:r>
          </a:p>
          <a:p>
            <a:pPr marL="0" marR="0">
              <a:lnSpc>
                <a:spcPct val="107000"/>
              </a:lnSpc>
              <a:spcBef>
                <a:spcPts val="0"/>
              </a:spcBef>
              <a:spcAft>
                <a:spcPts val="800"/>
              </a:spcAft>
            </a:pPr>
            <a:r>
              <a:rPr lang="en-US" sz="3300" dirty="0">
                <a:ea typeface="Calibri" panose="020F0502020204030204" pitchFamily="34" charset="0"/>
                <a:cs typeface="Mangal" panose="02040503050203030202" pitchFamily="18" charset="0"/>
              </a:rPr>
              <a:t>Jainism talks about External and Internal practices. </a:t>
            </a:r>
          </a:p>
          <a:p>
            <a:pPr marL="457200" lvl="1">
              <a:lnSpc>
                <a:spcPct val="107000"/>
              </a:lnSpc>
              <a:spcBef>
                <a:spcPts val="0"/>
              </a:spcBef>
              <a:spcAft>
                <a:spcPts val="800"/>
              </a:spcAft>
            </a:pPr>
            <a:r>
              <a:rPr lang="en-US" sz="2900" dirty="0">
                <a:ea typeface="Calibri" panose="020F0502020204030204" pitchFamily="34" charset="0"/>
                <a:cs typeface="Mangal" panose="02040503050203030202" pitchFamily="18" charset="0"/>
              </a:rPr>
              <a:t>Externally we light  </a:t>
            </a:r>
            <a:r>
              <a:rPr lang="en-US" sz="2900" dirty="0" err="1">
                <a:ea typeface="Calibri" panose="020F0502020204030204" pitchFamily="34" charset="0"/>
                <a:cs typeface="Mangal" panose="02040503050203030202" pitchFamily="18" charset="0"/>
              </a:rPr>
              <a:t>Diyas</a:t>
            </a:r>
            <a:r>
              <a:rPr lang="en-US" sz="2900" dirty="0">
                <a:ea typeface="Calibri" panose="020F0502020204030204" pitchFamily="34" charset="0"/>
                <a:cs typeface="Mangal" panose="02040503050203030202" pitchFamily="18" charset="0"/>
              </a:rPr>
              <a:t> to remove the darkness. </a:t>
            </a:r>
          </a:p>
          <a:p>
            <a:pPr marL="457200" lvl="1">
              <a:lnSpc>
                <a:spcPct val="107000"/>
              </a:lnSpc>
              <a:spcBef>
                <a:spcPts val="0"/>
              </a:spcBef>
              <a:spcAft>
                <a:spcPts val="800"/>
              </a:spcAft>
            </a:pPr>
            <a:r>
              <a:rPr lang="en-US" sz="3300" dirty="0">
                <a:ea typeface="Calibri" panose="020F0502020204030204" pitchFamily="34" charset="0"/>
                <a:cs typeface="Mangal" panose="02040503050203030202" pitchFamily="18" charset="0"/>
              </a:rPr>
              <a:t>Internally, we have to remove the darkness, remove our karmas by practicing what Mahavir said, by practicing the principles of Jainism. The main tenet being Ahimsa. </a:t>
            </a:r>
            <a:endParaRPr lang="en-US" dirty="0">
              <a:latin typeface="Calibri" panose="020F0502020204030204" pitchFamily="34" charset="0"/>
              <a:ea typeface="Calibri" panose="020F0502020204030204" pitchFamily="34" charset="0"/>
              <a:cs typeface="Mangal" panose="02040503050203030202" pitchFamily="18" charset="0"/>
            </a:endParaRPr>
          </a:p>
          <a:p>
            <a:endParaRPr lang="en-US" dirty="0"/>
          </a:p>
        </p:txBody>
      </p:sp>
    </p:spTree>
    <p:extLst>
      <p:ext uri="{BB962C8B-B14F-4D97-AF65-F5344CB8AC3E}">
        <p14:creationId xmlns:p14="http://schemas.microsoft.com/office/powerpoint/2010/main" val="120045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Types of Meat: Their Benefits, Concerns, and How to Cook Each - 2021 -  MasterClass">
            <a:extLst>
              <a:ext uri="{FF2B5EF4-FFF2-40B4-BE49-F238E27FC236}">
                <a16:creationId xmlns:a16="http://schemas.microsoft.com/office/drawing/2014/main" id="{188B0667-67D9-4B7A-8B1E-E213F8A3BC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88"/>
          <a:stretch/>
        </p:blipFill>
        <p:spPr bwMode="auto">
          <a:xfrm>
            <a:off x="7048339" y="1415116"/>
            <a:ext cx="2638838" cy="19063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0 Surprising Health Benefits of Honey">
            <a:extLst>
              <a:ext uri="{FF2B5EF4-FFF2-40B4-BE49-F238E27FC236}">
                <a16:creationId xmlns:a16="http://schemas.microsoft.com/office/drawing/2014/main" id="{1D32DB8A-6700-418C-AD17-6FC1E90D32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58" r="10290"/>
          <a:stretch/>
        </p:blipFill>
        <p:spPr bwMode="auto">
          <a:xfrm>
            <a:off x="2484617" y="1395161"/>
            <a:ext cx="2464774" cy="19263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tter 101: Nutrition Facts and Health Benefits">
            <a:extLst>
              <a:ext uri="{FF2B5EF4-FFF2-40B4-BE49-F238E27FC236}">
                <a16:creationId xmlns:a16="http://schemas.microsoft.com/office/drawing/2014/main" id="{2890F03C-85AD-47D5-B87F-9137257EC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13" r="14714"/>
          <a:stretch/>
        </p:blipFill>
        <p:spPr bwMode="auto">
          <a:xfrm>
            <a:off x="2484617" y="4205597"/>
            <a:ext cx="2592819" cy="18635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rinking Alcohol May Be More Harmful Than Thought for Young Adults | Live  Science">
            <a:extLst>
              <a:ext uri="{FF2B5EF4-FFF2-40B4-BE49-F238E27FC236}">
                <a16:creationId xmlns:a16="http://schemas.microsoft.com/office/drawing/2014/main" id="{366D4845-F53C-4BF8-8173-D1637F2BAC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6377" y="4121113"/>
            <a:ext cx="2661491" cy="17715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E1C1DF9-63F1-4997-BEB3-F25B1A4BA6BD}"/>
              </a:ext>
            </a:extLst>
          </p:cNvPr>
          <p:cNvSpPr txBox="1"/>
          <p:nvPr/>
        </p:nvSpPr>
        <p:spPr>
          <a:xfrm>
            <a:off x="1190762" y="360262"/>
            <a:ext cx="9091573" cy="646331"/>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Mangal" panose="02040503050203030202" pitchFamily="18" charset="0"/>
              </a:rPr>
              <a:t>As Jains, we have to completely abstain from 4 </a:t>
            </a:r>
            <a:r>
              <a:rPr lang="en-US" dirty="0" err="1">
                <a:latin typeface="Calibri" panose="020F0502020204030204" pitchFamily="34" charset="0"/>
                <a:ea typeface="Calibri" panose="020F0502020204030204" pitchFamily="34" charset="0"/>
                <a:cs typeface="Mangal" panose="02040503050203030202" pitchFamily="18" charset="0"/>
              </a:rPr>
              <a:t>Maha</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err="1">
                <a:latin typeface="Calibri" panose="020F0502020204030204" pitchFamily="34" charset="0"/>
                <a:ea typeface="Calibri" panose="020F0502020204030204" pitchFamily="34" charset="0"/>
                <a:cs typeface="Mangal" panose="02040503050203030202" pitchFamily="18" charset="0"/>
              </a:rPr>
              <a:t>Vigais</a:t>
            </a:r>
            <a:r>
              <a:rPr lang="en-US" dirty="0">
                <a:latin typeface="Calibri" panose="020F0502020204030204" pitchFamily="34" charset="0"/>
                <a:ea typeface="Calibri" panose="020F0502020204030204" pitchFamily="34" charset="0"/>
                <a:cs typeface="Mangal" panose="02040503050203030202" pitchFamily="18" charset="0"/>
              </a:rPr>
              <a:t>, Foods that come from violence, and are not permitted. </a:t>
            </a:r>
            <a:endParaRPr lang="en-US" dirty="0"/>
          </a:p>
        </p:txBody>
      </p:sp>
      <p:sp>
        <p:nvSpPr>
          <p:cNvPr id="7" name="TextBox 6">
            <a:extLst>
              <a:ext uri="{FF2B5EF4-FFF2-40B4-BE49-F238E27FC236}">
                <a16:creationId xmlns:a16="http://schemas.microsoft.com/office/drawing/2014/main" id="{9B2DEC32-DD53-4EB7-8D9A-A7D6E4D781A8}"/>
              </a:ext>
            </a:extLst>
          </p:cNvPr>
          <p:cNvSpPr txBox="1"/>
          <p:nvPr/>
        </p:nvSpPr>
        <p:spPr>
          <a:xfrm>
            <a:off x="8031757" y="3433330"/>
            <a:ext cx="682687" cy="369332"/>
          </a:xfrm>
          <a:prstGeom prst="rect">
            <a:avLst/>
          </a:prstGeom>
          <a:noFill/>
        </p:spPr>
        <p:txBody>
          <a:bodyPr wrap="none" rtlCol="0">
            <a:spAutoFit/>
          </a:bodyPr>
          <a:lstStyle/>
          <a:p>
            <a:r>
              <a:rPr lang="en-US" dirty="0"/>
              <a:t>Meat</a:t>
            </a:r>
          </a:p>
        </p:txBody>
      </p:sp>
      <p:sp>
        <p:nvSpPr>
          <p:cNvPr id="8" name="TextBox 7">
            <a:extLst>
              <a:ext uri="{FF2B5EF4-FFF2-40B4-BE49-F238E27FC236}">
                <a16:creationId xmlns:a16="http://schemas.microsoft.com/office/drawing/2014/main" id="{E5422604-28BF-421A-AF3E-43FC8D5EBF97}"/>
              </a:ext>
            </a:extLst>
          </p:cNvPr>
          <p:cNvSpPr txBox="1"/>
          <p:nvPr/>
        </p:nvSpPr>
        <p:spPr>
          <a:xfrm>
            <a:off x="8130294" y="6159034"/>
            <a:ext cx="764953" cy="369332"/>
          </a:xfrm>
          <a:prstGeom prst="rect">
            <a:avLst/>
          </a:prstGeom>
          <a:noFill/>
        </p:spPr>
        <p:txBody>
          <a:bodyPr wrap="none" rtlCol="0">
            <a:spAutoFit/>
          </a:bodyPr>
          <a:lstStyle/>
          <a:p>
            <a:r>
              <a:rPr lang="en-US" dirty="0" err="1"/>
              <a:t>Alchol</a:t>
            </a:r>
            <a:endParaRPr lang="en-US" dirty="0"/>
          </a:p>
        </p:txBody>
      </p:sp>
      <p:sp>
        <p:nvSpPr>
          <p:cNvPr id="9" name="TextBox 8">
            <a:extLst>
              <a:ext uri="{FF2B5EF4-FFF2-40B4-BE49-F238E27FC236}">
                <a16:creationId xmlns:a16="http://schemas.microsoft.com/office/drawing/2014/main" id="{CDF09DE8-0D96-4AAC-A9BD-BEB4DC6592D2}"/>
              </a:ext>
            </a:extLst>
          </p:cNvPr>
          <p:cNvSpPr txBox="1"/>
          <p:nvPr/>
        </p:nvSpPr>
        <p:spPr>
          <a:xfrm>
            <a:off x="3439682" y="3462552"/>
            <a:ext cx="790729" cy="369332"/>
          </a:xfrm>
          <a:prstGeom prst="rect">
            <a:avLst/>
          </a:prstGeom>
          <a:noFill/>
        </p:spPr>
        <p:txBody>
          <a:bodyPr wrap="none" rtlCol="0">
            <a:spAutoFit/>
          </a:bodyPr>
          <a:lstStyle/>
          <a:p>
            <a:r>
              <a:rPr lang="en-US" dirty="0"/>
              <a:t>Honey</a:t>
            </a:r>
          </a:p>
        </p:txBody>
      </p:sp>
      <p:sp>
        <p:nvSpPr>
          <p:cNvPr id="10" name="TextBox 9">
            <a:extLst>
              <a:ext uri="{FF2B5EF4-FFF2-40B4-BE49-F238E27FC236}">
                <a16:creationId xmlns:a16="http://schemas.microsoft.com/office/drawing/2014/main" id="{F9684D3F-674F-49F7-BFD7-899E13F56464}"/>
              </a:ext>
            </a:extLst>
          </p:cNvPr>
          <p:cNvSpPr txBox="1"/>
          <p:nvPr/>
        </p:nvSpPr>
        <p:spPr>
          <a:xfrm>
            <a:off x="3375660" y="6128406"/>
            <a:ext cx="775212" cy="369332"/>
          </a:xfrm>
          <a:prstGeom prst="rect">
            <a:avLst/>
          </a:prstGeom>
          <a:noFill/>
        </p:spPr>
        <p:txBody>
          <a:bodyPr wrap="none" rtlCol="0">
            <a:spAutoFit/>
          </a:bodyPr>
          <a:lstStyle/>
          <a:p>
            <a:r>
              <a:rPr lang="en-US" dirty="0"/>
              <a:t>Butter</a:t>
            </a:r>
          </a:p>
        </p:txBody>
      </p:sp>
    </p:spTree>
    <p:extLst>
      <p:ext uri="{BB962C8B-B14F-4D97-AF65-F5344CB8AC3E}">
        <p14:creationId xmlns:p14="http://schemas.microsoft.com/office/powerpoint/2010/main" val="390279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Dangers of Raw Milk: What You Should Know – Cleveland Clinic">
            <a:extLst>
              <a:ext uri="{FF2B5EF4-FFF2-40B4-BE49-F238E27FC236}">
                <a16:creationId xmlns:a16="http://schemas.microsoft.com/office/drawing/2014/main" id="{00AFBE18-69CD-4B64-9CF8-4D5AB5D466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472"/>
          <a:stretch/>
        </p:blipFill>
        <p:spPr bwMode="auto">
          <a:xfrm>
            <a:off x="1495425" y="1211537"/>
            <a:ext cx="2122418" cy="17811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rya Farm Natural Pure Cow Ghee 500 ml ( No Preservative / No Added Salt )  : Amazon.in: Grocery &amp; Gourmet Foods">
            <a:extLst>
              <a:ext uri="{FF2B5EF4-FFF2-40B4-BE49-F238E27FC236}">
                <a16:creationId xmlns:a16="http://schemas.microsoft.com/office/drawing/2014/main" id="{DA2727BB-B412-4406-8511-1BB2B2DAAA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7922" y="1320073"/>
            <a:ext cx="2034003" cy="17543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elicious Devakinadan Dahi, Yogurt, Dahi, दही in Vardhman Vatika, Thane ,  Cisty Dairy And Agro Products (india) Private Limited | ID: 21409991555">
            <a:extLst>
              <a:ext uri="{FF2B5EF4-FFF2-40B4-BE49-F238E27FC236}">
                <a16:creationId xmlns:a16="http://schemas.microsoft.com/office/drawing/2014/main" id="{80191352-7EDE-4381-B653-AFAFDD59A4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9042" y="1115127"/>
            <a:ext cx="1930881" cy="18845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11 Best and Worst Oils for Your Health | Everyday Health">
            <a:extLst>
              <a:ext uri="{FF2B5EF4-FFF2-40B4-BE49-F238E27FC236}">
                <a16:creationId xmlns:a16="http://schemas.microsoft.com/office/drawing/2014/main" id="{78926AAE-844F-45F5-BE63-43E5E1BAD1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058" r="10761"/>
          <a:stretch/>
        </p:blipFill>
        <p:spPr bwMode="auto">
          <a:xfrm>
            <a:off x="1539632" y="4274132"/>
            <a:ext cx="2034003"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utty Yogi Jaggery / Gud">
            <a:extLst>
              <a:ext uri="{FF2B5EF4-FFF2-40B4-BE49-F238E27FC236}">
                <a16:creationId xmlns:a16="http://schemas.microsoft.com/office/drawing/2014/main" id="{DA822309-CFF5-40C2-B86A-589283695B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7922" y="4110137"/>
            <a:ext cx="1790494" cy="179049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Deep Fried and Good for You - The New York Times">
            <a:extLst>
              <a:ext uri="{FF2B5EF4-FFF2-40B4-BE49-F238E27FC236}">
                <a16:creationId xmlns:a16="http://schemas.microsoft.com/office/drawing/2014/main" id="{CCECCE5F-D944-494C-B77C-8D8E1A92E4B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653" r="10886"/>
          <a:stretch/>
        </p:blipFill>
        <p:spPr bwMode="auto">
          <a:xfrm>
            <a:off x="8343899" y="4054020"/>
            <a:ext cx="2146024" cy="18203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C826BC5-3BE0-4A49-B004-478533A385EA}"/>
              </a:ext>
            </a:extLst>
          </p:cNvPr>
          <p:cNvSpPr txBox="1"/>
          <p:nvPr/>
        </p:nvSpPr>
        <p:spPr>
          <a:xfrm>
            <a:off x="-233265" y="259295"/>
            <a:ext cx="11741411" cy="1477328"/>
          </a:xfrm>
          <a:prstGeom prst="rect">
            <a:avLst/>
          </a:prstGeom>
          <a:noFill/>
        </p:spPr>
        <p:txBody>
          <a:bodyPr wrap="square" rtlCol="0">
            <a:spAutoFit/>
          </a:bodyPr>
          <a:lstStyle/>
          <a:p>
            <a:pPr algn="ctr"/>
            <a:r>
              <a:rPr lang="en-US" dirty="0" err="1"/>
              <a:t>Laghu</a:t>
            </a:r>
            <a:r>
              <a:rPr lang="en-US" dirty="0"/>
              <a:t> </a:t>
            </a:r>
            <a:r>
              <a:rPr lang="en-US" dirty="0" err="1"/>
              <a:t>Vigai</a:t>
            </a:r>
            <a:r>
              <a:rPr lang="en-US" dirty="0"/>
              <a:t> – 6 Passion creating Foods.  Dairy industry involves violence and torture to cows,</a:t>
            </a:r>
          </a:p>
          <a:p>
            <a:pPr algn="ctr"/>
            <a:r>
              <a:rPr lang="en-US" dirty="0"/>
              <a:t> 5 sensed beings, and therefore dairy products such as milk, ghee and </a:t>
            </a:r>
            <a:r>
              <a:rPr lang="en-US" dirty="0" err="1"/>
              <a:t>dahi</a:t>
            </a:r>
            <a:endParaRPr lang="en-US" dirty="0"/>
          </a:p>
          <a:p>
            <a:pPr algn="ctr"/>
            <a:r>
              <a:rPr lang="en-US" dirty="0"/>
              <a:t> should be avoided</a:t>
            </a:r>
          </a:p>
          <a:p>
            <a:pPr algn="ctr"/>
            <a:r>
              <a:rPr lang="en-US" dirty="0">
                <a:latin typeface="Calibri" panose="020F0502020204030204" pitchFamily="34" charset="0"/>
                <a:ea typeface="Calibri" panose="020F0502020204030204" pitchFamily="34" charset="0"/>
                <a:cs typeface="Mangal" panose="02040503050203030202" pitchFamily="18" charset="0"/>
              </a:rPr>
              <a:t>.</a:t>
            </a:r>
          </a:p>
          <a:p>
            <a:pPr algn="ctr"/>
            <a:endParaRPr lang="en-US" dirty="0"/>
          </a:p>
        </p:txBody>
      </p:sp>
      <p:sp>
        <p:nvSpPr>
          <p:cNvPr id="3" name="TextBox 2">
            <a:extLst>
              <a:ext uri="{FF2B5EF4-FFF2-40B4-BE49-F238E27FC236}">
                <a16:creationId xmlns:a16="http://schemas.microsoft.com/office/drawing/2014/main" id="{BEF5F387-199A-45F0-8F21-74C4D59D388C}"/>
              </a:ext>
            </a:extLst>
          </p:cNvPr>
          <p:cNvSpPr txBox="1"/>
          <p:nvPr/>
        </p:nvSpPr>
        <p:spPr>
          <a:xfrm>
            <a:off x="2207695" y="3183800"/>
            <a:ext cx="591829" cy="369332"/>
          </a:xfrm>
          <a:prstGeom prst="rect">
            <a:avLst/>
          </a:prstGeom>
          <a:noFill/>
        </p:spPr>
        <p:txBody>
          <a:bodyPr wrap="none" rtlCol="0">
            <a:spAutoFit/>
          </a:bodyPr>
          <a:lstStyle/>
          <a:p>
            <a:r>
              <a:rPr lang="en-US" dirty="0"/>
              <a:t>Milk</a:t>
            </a:r>
          </a:p>
        </p:txBody>
      </p:sp>
      <p:sp>
        <p:nvSpPr>
          <p:cNvPr id="11" name="TextBox 10">
            <a:extLst>
              <a:ext uri="{FF2B5EF4-FFF2-40B4-BE49-F238E27FC236}">
                <a16:creationId xmlns:a16="http://schemas.microsoft.com/office/drawing/2014/main" id="{97FEE870-CF7C-439F-A4F5-FE93F2E40251}"/>
              </a:ext>
            </a:extLst>
          </p:cNvPr>
          <p:cNvSpPr txBox="1"/>
          <p:nvPr/>
        </p:nvSpPr>
        <p:spPr>
          <a:xfrm>
            <a:off x="5959008" y="3183800"/>
            <a:ext cx="683200" cy="369332"/>
          </a:xfrm>
          <a:prstGeom prst="rect">
            <a:avLst/>
          </a:prstGeom>
          <a:noFill/>
        </p:spPr>
        <p:txBody>
          <a:bodyPr wrap="none" rtlCol="0">
            <a:spAutoFit/>
          </a:bodyPr>
          <a:lstStyle/>
          <a:p>
            <a:r>
              <a:rPr lang="en-US" dirty="0"/>
              <a:t>Ghee</a:t>
            </a:r>
          </a:p>
        </p:txBody>
      </p:sp>
      <p:sp>
        <p:nvSpPr>
          <p:cNvPr id="12" name="TextBox 11">
            <a:extLst>
              <a:ext uri="{FF2B5EF4-FFF2-40B4-BE49-F238E27FC236}">
                <a16:creationId xmlns:a16="http://schemas.microsoft.com/office/drawing/2014/main" id="{60604786-6CB8-4F08-96F2-DE7B242EF7D8}"/>
              </a:ext>
            </a:extLst>
          </p:cNvPr>
          <p:cNvSpPr txBox="1"/>
          <p:nvPr/>
        </p:nvSpPr>
        <p:spPr>
          <a:xfrm>
            <a:off x="8780271" y="3210052"/>
            <a:ext cx="1488421" cy="369332"/>
          </a:xfrm>
          <a:prstGeom prst="rect">
            <a:avLst/>
          </a:prstGeom>
          <a:noFill/>
        </p:spPr>
        <p:txBody>
          <a:bodyPr wrap="none" rtlCol="0">
            <a:spAutoFit/>
          </a:bodyPr>
          <a:lstStyle/>
          <a:p>
            <a:r>
              <a:rPr lang="en-US" dirty="0" err="1"/>
              <a:t>Dahi</a:t>
            </a:r>
            <a:r>
              <a:rPr lang="en-US" dirty="0"/>
              <a:t>/ yoghurt</a:t>
            </a:r>
          </a:p>
        </p:txBody>
      </p:sp>
      <p:sp>
        <p:nvSpPr>
          <p:cNvPr id="14" name="TextBox 13">
            <a:extLst>
              <a:ext uri="{FF2B5EF4-FFF2-40B4-BE49-F238E27FC236}">
                <a16:creationId xmlns:a16="http://schemas.microsoft.com/office/drawing/2014/main" id="{94C378E8-5001-45A1-9E0C-192EB7B56104}"/>
              </a:ext>
            </a:extLst>
          </p:cNvPr>
          <p:cNvSpPr txBox="1"/>
          <p:nvPr/>
        </p:nvSpPr>
        <p:spPr>
          <a:xfrm>
            <a:off x="5426952" y="5900631"/>
            <a:ext cx="1553887" cy="369332"/>
          </a:xfrm>
          <a:prstGeom prst="rect">
            <a:avLst/>
          </a:prstGeom>
          <a:noFill/>
        </p:spPr>
        <p:txBody>
          <a:bodyPr wrap="none" rtlCol="0">
            <a:spAutoFit/>
          </a:bodyPr>
          <a:lstStyle/>
          <a:p>
            <a:r>
              <a:rPr lang="en-US" dirty="0"/>
              <a:t>Jaggery/ Sugar</a:t>
            </a:r>
          </a:p>
        </p:txBody>
      </p:sp>
      <p:sp>
        <p:nvSpPr>
          <p:cNvPr id="15" name="TextBox 14">
            <a:extLst>
              <a:ext uri="{FF2B5EF4-FFF2-40B4-BE49-F238E27FC236}">
                <a16:creationId xmlns:a16="http://schemas.microsoft.com/office/drawing/2014/main" id="{2DB508C8-BEF4-4275-B08D-D8CF3B4DB0F1}"/>
              </a:ext>
            </a:extLst>
          </p:cNvPr>
          <p:cNvSpPr txBox="1"/>
          <p:nvPr/>
        </p:nvSpPr>
        <p:spPr>
          <a:xfrm>
            <a:off x="2207695" y="5900631"/>
            <a:ext cx="442750" cy="369332"/>
          </a:xfrm>
          <a:prstGeom prst="rect">
            <a:avLst/>
          </a:prstGeom>
          <a:noFill/>
        </p:spPr>
        <p:txBody>
          <a:bodyPr wrap="none" rtlCol="0">
            <a:spAutoFit/>
          </a:bodyPr>
          <a:lstStyle/>
          <a:p>
            <a:r>
              <a:rPr lang="en-US" dirty="0"/>
              <a:t>Oil</a:t>
            </a:r>
          </a:p>
        </p:txBody>
      </p:sp>
      <p:sp>
        <p:nvSpPr>
          <p:cNvPr id="16" name="TextBox 15">
            <a:extLst>
              <a:ext uri="{FF2B5EF4-FFF2-40B4-BE49-F238E27FC236}">
                <a16:creationId xmlns:a16="http://schemas.microsoft.com/office/drawing/2014/main" id="{72074CCE-36B1-4317-B38F-2B958DA3AAA5}"/>
              </a:ext>
            </a:extLst>
          </p:cNvPr>
          <p:cNvSpPr txBox="1"/>
          <p:nvPr/>
        </p:nvSpPr>
        <p:spPr>
          <a:xfrm>
            <a:off x="8988551" y="5885988"/>
            <a:ext cx="1173719" cy="369332"/>
          </a:xfrm>
          <a:prstGeom prst="rect">
            <a:avLst/>
          </a:prstGeom>
          <a:noFill/>
        </p:spPr>
        <p:txBody>
          <a:bodyPr wrap="none" rtlCol="0">
            <a:spAutoFit/>
          </a:bodyPr>
          <a:lstStyle/>
          <a:p>
            <a:r>
              <a:rPr lang="en-US" dirty="0"/>
              <a:t>Deep fried</a:t>
            </a:r>
          </a:p>
        </p:txBody>
      </p:sp>
    </p:spTree>
    <p:extLst>
      <p:ext uri="{BB962C8B-B14F-4D97-AF65-F5344CB8AC3E}">
        <p14:creationId xmlns:p14="http://schemas.microsoft.com/office/powerpoint/2010/main" val="53138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4B034A-5292-4475-9FA3-9E00E158C5A8}"/>
              </a:ext>
            </a:extLst>
          </p:cNvPr>
          <p:cNvSpPr txBox="1"/>
          <p:nvPr/>
        </p:nvSpPr>
        <p:spPr>
          <a:xfrm>
            <a:off x="5301694" y="449713"/>
            <a:ext cx="1828642" cy="923330"/>
          </a:xfrm>
          <a:prstGeom prst="rect">
            <a:avLst/>
          </a:prstGeom>
          <a:noFill/>
        </p:spPr>
        <p:txBody>
          <a:bodyPr wrap="none" rtlCol="0">
            <a:spAutoFit/>
          </a:bodyPr>
          <a:lstStyle/>
          <a:p>
            <a:r>
              <a:rPr lang="en-US" dirty="0"/>
              <a:t>Festivals in Diwali</a:t>
            </a:r>
          </a:p>
          <a:p>
            <a:endParaRPr lang="en-US" dirty="0"/>
          </a:p>
          <a:p>
            <a:endParaRPr lang="en-US" dirty="0"/>
          </a:p>
        </p:txBody>
      </p:sp>
      <p:sp>
        <p:nvSpPr>
          <p:cNvPr id="3" name="TextBox 2">
            <a:extLst>
              <a:ext uri="{FF2B5EF4-FFF2-40B4-BE49-F238E27FC236}">
                <a16:creationId xmlns:a16="http://schemas.microsoft.com/office/drawing/2014/main" id="{440DA338-96C0-4B73-AD8E-BAE126C036F8}"/>
              </a:ext>
            </a:extLst>
          </p:cNvPr>
          <p:cNvSpPr txBox="1"/>
          <p:nvPr/>
        </p:nvSpPr>
        <p:spPr>
          <a:xfrm>
            <a:off x="1150464" y="1060225"/>
            <a:ext cx="10480814" cy="4801314"/>
          </a:xfrm>
          <a:prstGeom prst="rect">
            <a:avLst/>
          </a:prstGeom>
          <a:noFill/>
        </p:spPr>
        <p:txBody>
          <a:bodyPr wrap="square" rtlCol="0">
            <a:spAutoFit/>
          </a:bodyPr>
          <a:lstStyle/>
          <a:p>
            <a:r>
              <a:rPr lang="en-US" dirty="0"/>
              <a:t> There are different festivals during Diwali. They are:</a:t>
            </a:r>
          </a:p>
          <a:p>
            <a:r>
              <a:rPr lang="en-US" dirty="0"/>
              <a:t>1. </a:t>
            </a:r>
            <a:r>
              <a:rPr lang="en-US" i="1" dirty="0"/>
              <a:t>Sharda maa </a:t>
            </a:r>
            <a:r>
              <a:rPr lang="en-US" i="1" dirty="0" err="1"/>
              <a:t>Pujan</a:t>
            </a:r>
            <a:r>
              <a:rPr lang="en-US" i="1" dirty="0"/>
              <a:t> </a:t>
            </a:r>
            <a:r>
              <a:rPr lang="en-US" dirty="0"/>
              <a:t>– </a:t>
            </a:r>
            <a:r>
              <a:rPr lang="en-US" i="1" dirty="0"/>
              <a:t>Sharda maa </a:t>
            </a:r>
            <a:r>
              <a:rPr lang="en-US" dirty="0"/>
              <a:t>is also known as Goddess </a:t>
            </a:r>
            <a:r>
              <a:rPr lang="en-US" dirty="0" err="1"/>
              <a:t>Saraswati</a:t>
            </a:r>
            <a:r>
              <a:rPr lang="en-US" dirty="0"/>
              <a:t> who is the  Goddess of knowledge. </a:t>
            </a:r>
          </a:p>
          <a:p>
            <a:r>
              <a:rPr lang="en-US" dirty="0"/>
              <a:t>On this day traders and businessmen do Puja of books. </a:t>
            </a:r>
          </a:p>
          <a:p>
            <a:r>
              <a:rPr lang="en-US" dirty="0"/>
              <a:t>It is closing the  books of accounts by clearing all debts and starting a new accounting year. </a:t>
            </a:r>
          </a:p>
          <a:p>
            <a:endParaRPr lang="en-US" dirty="0"/>
          </a:p>
          <a:p>
            <a:r>
              <a:rPr lang="en-US" dirty="0"/>
              <a:t>2. </a:t>
            </a:r>
            <a:r>
              <a:rPr lang="en-US" i="1" dirty="0"/>
              <a:t>Dhan Teras </a:t>
            </a:r>
            <a:r>
              <a:rPr lang="en-US" dirty="0"/>
              <a:t>– Goddess Lakshmi, the Goddess of wealth.</a:t>
            </a:r>
          </a:p>
          <a:p>
            <a:r>
              <a:rPr lang="en-US" dirty="0"/>
              <a:t>Puja of Goddess Lakshmi to increase our wealth.</a:t>
            </a:r>
          </a:p>
          <a:p>
            <a:r>
              <a:rPr lang="en-US" dirty="0"/>
              <a:t>Dhan means wealth. When one aims to attain wealth, that wealth is usually  used for the self and for one’s family. Living in the material world, we all need wealth. So let us aim to get wealth that is “Sadh Lakshmi”-</a:t>
            </a:r>
          </a:p>
          <a:p>
            <a:r>
              <a:rPr lang="en-US" dirty="0"/>
              <a:t> The discretion to use the wealth not just for self but also for upliftment of others. This wealth benefits the self, family and society in large.</a:t>
            </a:r>
          </a:p>
          <a:p>
            <a:r>
              <a:rPr lang="en-US" dirty="0"/>
              <a:t>Guna Lakshmi – With each Diwali, we should be growing not just monetarily but also </a:t>
            </a:r>
            <a:r>
              <a:rPr lang="en-US" dirty="0" err="1"/>
              <a:t>bt</a:t>
            </a:r>
            <a:r>
              <a:rPr lang="en-US" dirty="0"/>
              <a:t> The Wealth of Virtues. Over the </a:t>
            </a:r>
            <a:r>
              <a:rPr lang="en-US" dirty="0" err="1"/>
              <a:t>yers</a:t>
            </a:r>
            <a:r>
              <a:rPr lang="en-US" dirty="0"/>
              <a:t> we have to nurture the virtues of compassion, kindness, humility.</a:t>
            </a:r>
          </a:p>
          <a:p>
            <a:r>
              <a:rPr lang="en-US" dirty="0" err="1"/>
              <a:t>Moksh</a:t>
            </a:r>
            <a:r>
              <a:rPr lang="en-US" dirty="0"/>
              <a:t> Lakshmi – The ultimate goal of liberation.</a:t>
            </a:r>
          </a:p>
          <a:p>
            <a:endParaRPr lang="en-US" dirty="0"/>
          </a:p>
          <a:p>
            <a:endParaRPr lang="en-US" dirty="0"/>
          </a:p>
          <a:p>
            <a:endParaRPr lang="en-US" dirty="0"/>
          </a:p>
        </p:txBody>
      </p:sp>
    </p:spTree>
    <p:extLst>
      <p:ext uri="{BB962C8B-B14F-4D97-AF65-F5344CB8AC3E}">
        <p14:creationId xmlns:p14="http://schemas.microsoft.com/office/powerpoint/2010/main" val="3851474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E4B39A-ACF5-482F-BEEE-F5819CC98BEA}"/>
              </a:ext>
            </a:extLst>
          </p:cNvPr>
          <p:cNvSpPr txBox="1"/>
          <p:nvPr/>
        </p:nvSpPr>
        <p:spPr>
          <a:xfrm>
            <a:off x="1667139" y="1397675"/>
            <a:ext cx="8755000" cy="3785652"/>
          </a:xfrm>
          <a:prstGeom prst="rect">
            <a:avLst/>
          </a:prstGeom>
          <a:noFill/>
        </p:spPr>
        <p:txBody>
          <a:bodyPr wrap="square">
            <a:spAutoFit/>
          </a:bodyPr>
          <a:lstStyle/>
          <a:p>
            <a:r>
              <a:rPr lang="en-US" sz="2400" dirty="0"/>
              <a:t>I leave you with 2 things to reflect on:</a:t>
            </a:r>
          </a:p>
          <a:p>
            <a:endParaRPr lang="en-US" sz="2400" dirty="0"/>
          </a:p>
          <a:p>
            <a:r>
              <a:rPr lang="en-US" sz="2400" dirty="0"/>
              <a:t>1. Can I bring light in my life by bringing darkness in the lives of other beings? </a:t>
            </a:r>
          </a:p>
          <a:p>
            <a:endParaRPr lang="en-US" sz="2400" dirty="0"/>
          </a:p>
          <a:p>
            <a:r>
              <a:rPr lang="en-US" sz="2400" dirty="0"/>
              <a:t>2. Celebrations of Jain Festivals start and end on a particular day but  the ESSENCE is supposed to be intertwined in our daily life, helping us evolve as spiritual beings, continually to each Diwali. </a:t>
            </a:r>
          </a:p>
          <a:p>
            <a:endParaRPr lang="en-US" sz="2400" dirty="0"/>
          </a:p>
          <a:p>
            <a:r>
              <a:rPr lang="en-US" sz="2400" dirty="0"/>
              <a:t> </a:t>
            </a:r>
          </a:p>
        </p:txBody>
      </p:sp>
    </p:spTree>
    <p:extLst>
      <p:ext uri="{BB962C8B-B14F-4D97-AF65-F5344CB8AC3E}">
        <p14:creationId xmlns:p14="http://schemas.microsoft.com/office/powerpoint/2010/main" val="4089673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880EEC-CCE9-4343-BBCF-24223AC8B3AC}"/>
              </a:ext>
            </a:extLst>
          </p:cNvPr>
          <p:cNvSpPr txBox="1"/>
          <p:nvPr/>
        </p:nvSpPr>
        <p:spPr>
          <a:xfrm>
            <a:off x="1252538" y="915908"/>
            <a:ext cx="6096000" cy="5322547"/>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Mangal" panose="02040503050203030202" pitchFamily="18" charset="0"/>
              </a:rPr>
              <a:t>Ingredients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Mangal" panose="02040503050203030202" pitchFamily="18" charset="0"/>
              </a:rPr>
              <a:t>For the Cheese Cubes:</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15 oz firm tofu</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½ cup  instant soy milk powder or </a:t>
            </a:r>
          </a:p>
          <a:p>
            <a:pPr marR="0" lvl="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Mangal" panose="02040503050203030202" pitchFamily="18" charset="0"/>
              </a:rPr>
              <a:t>       almond flour</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6 tbsp sugar</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A few  saffron strands</a:t>
            </a:r>
          </a:p>
          <a:p>
            <a:pPr marL="45720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Mangal" panose="02040503050203030202" pitchFamily="18" charset="0"/>
              </a:rPr>
              <a:t> </a:t>
            </a:r>
          </a:p>
          <a:p>
            <a:pPr marL="40005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Mangal" panose="02040503050203030202" pitchFamily="18" charset="0"/>
              </a:rPr>
              <a:t>For the milk</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1 1/2 cup plant based milk</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8 tbsp sugar </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2 tbsp of plant based cream</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1/4 tsp cardamom powder </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Pinch of nutmeg powder (optional)</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1/2 tsp of saffron strands </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2 tsp slivered pistachio</a:t>
            </a:r>
          </a:p>
          <a:p>
            <a:pPr marL="342900" marR="0" lvl="0" indent="-342900">
              <a:lnSpc>
                <a:spcPct val="107000"/>
              </a:lnSpc>
              <a:spcBef>
                <a:spcPts val="0"/>
              </a:spcBef>
              <a:spcAft>
                <a:spcPts val="80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Mangal" panose="02040503050203030202" pitchFamily="18" charset="0"/>
              </a:rPr>
              <a:t>2 tsp  slivered almonds</a:t>
            </a:r>
          </a:p>
        </p:txBody>
      </p:sp>
      <p:pic>
        <p:nvPicPr>
          <p:cNvPr id="4" name="Picture 3" descr="A hand holding a bowl of food&#10;&#10;Description automatically generated with medium confidence">
            <a:extLst>
              <a:ext uri="{FF2B5EF4-FFF2-40B4-BE49-F238E27FC236}">
                <a16:creationId xmlns:a16="http://schemas.microsoft.com/office/drawing/2014/main" id="{1D0E41A3-1E3C-4C7E-96F0-08F18266E87E}"/>
              </a:ext>
            </a:extLst>
          </p:cNvPr>
          <p:cNvPicPr>
            <a:picLocks noChangeAspect="1"/>
          </p:cNvPicPr>
          <p:nvPr/>
        </p:nvPicPr>
        <p:blipFill rotWithShape="1">
          <a:blip r:embed="rId2">
            <a:extLst>
              <a:ext uri="{28A0092B-C50C-407E-A947-70E740481C1C}">
                <a14:useLocalDpi xmlns:a14="http://schemas.microsoft.com/office/drawing/2010/main" val="0"/>
              </a:ext>
            </a:extLst>
          </a:blip>
          <a:srcRect b="17929"/>
          <a:stretch/>
        </p:blipFill>
        <p:spPr>
          <a:xfrm>
            <a:off x="5470482" y="610008"/>
            <a:ext cx="6454588" cy="5628447"/>
          </a:xfrm>
          <a:prstGeom prst="rect">
            <a:avLst/>
          </a:prstGeom>
        </p:spPr>
      </p:pic>
      <p:sp>
        <p:nvSpPr>
          <p:cNvPr id="5" name="TextBox 4">
            <a:extLst>
              <a:ext uri="{FF2B5EF4-FFF2-40B4-BE49-F238E27FC236}">
                <a16:creationId xmlns:a16="http://schemas.microsoft.com/office/drawing/2014/main" id="{4E647C0F-C4E5-4D75-9053-8202B2739108}"/>
              </a:ext>
            </a:extLst>
          </p:cNvPr>
          <p:cNvSpPr txBox="1"/>
          <p:nvPr/>
        </p:nvSpPr>
        <p:spPr>
          <a:xfrm>
            <a:off x="1739349" y="159026"/>
            <a:ext cx="3004925" cy="523220"/>
          </a:xfrm>
          <a:prstGeom prst="rect">
            <a:avLst/>
          </a:prstGeom>
          <a:noFill/>
        </p:spPr>
        <p:txBody>
          <a:bodyPr wrap="none" rtlCol="0">
            <a:spAutoFit/>
          </a:bodyPr>
          <a:lstStyle/>
          <a:p>
            <a:r>
              <a:rPr lang="en-US" sz="2800" dirty="0"/>
              <a:t>VEGAN RAS MALAI </a:t>
            </a:r>
          </a:p>
        </p:txBody>
      </p:sp>
    </p:spTree>
    <p:extLst>
      <p:ext uri="{BB962C8B-B14F-4D97-AF65-F5344CB8AC3E}">
        <p14:creationId xmlns:p14="http://schemas.microsoft.com/office/powerpoint/2010/main" val="4279666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063769-C691-4C13-9D56-1FB3380C205C}"/>
              </a:ext>
            </a:extLst>
          </p:cNvPr>
          <p:cNvSpPr txBox="1"/>
          <p:nvPr/>
        </p:nvSpPr>
        <p:spPr>
          <a:xfrm>
            <a:off x="657225" y="813816"/>
            <a:ext cx="11010900" cy="4856651"/>
          </a:xfrm>
          <a:prstGeom prst="rect">
            <a:avLst/>
          </a:prstGeom>
          <a:noFill/>
        </p:spPr>
        <p:txBody>
          <a:bodyPr wrap="square">
            <a:spAutoFit/>
          </a:bodyPr>
          <a:lstStyle/>
          <a:p>
            <a:pPr marL="0" marR="0" algn="ct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Mangal" panose="02040503050203030202" pitchFamily="18" charset="0"/>
              </a:rPr>
              <a:t>Method </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Blend the tofu with soymilk powder / almond flour, 6 tbsp of sugar and a couple of saffron strands until smooth.</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Grease an 8-inch round pan and spread the mixture evenly.</a:t>
            </a:r>
          </a:p>
          <a:p>
            <a:pPr marL="342900" marR="0" lvl="0" indent="-342900" algn="ctr">
              <a:lnSpc>
                <a:spcPct val="107000"/>
              </a:lnSpc>
              <a:spcBef>
                <a:spcPts val="0"/>
              </a:spcBef>
              <a:spcAft>
                <a:spcPts val="0"/>
              </a:spcAft>
              <a:buFont typeface="+mj-lt"/>
              <a:buAutoNum type="arabicPeriod"/>
            </a:pPr>
            <a:endParaRPr lang="en-US" sz="2000"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Place the pan in a steamer for 10 minutes or bake in a preheated 300F oven until slightly brown. </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Remove from the steamer/ oven and let it cool. The consistency should be like cheese.</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When the cheese has set well, cut into one-inch squares  and  keep in  the refrigerator.</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In a saucepan, add the milk  and 8 tbsp of sugar, cardamom and nutmeg powder and bring to a boil. Simmer for five minutes.</a:t>
            </a:r>
          </a:p>
          <a:p>
            <a:pPr marL="342900" marR="0" lvl="0" indent="-342900" algn="ctr">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Turn off the heat and allow the milk to cool. Add the cream and beat it till it blends well. Chill in the refrigerator.</a:t>
            </a:r>
          </a:p>
          <a:p>
            <a:pPr marL="342900" marR="0" lvl="0" indent="-342900" algn="ctr">
              <a:lnSpc>
                <a:spcPct val="107000"/>
              </a:lnSpc>
              <a:spcBef>
                <a:spcPts val="0"/>
              </a:spcBef>
              <a:spcAft>
                <a:spcPts val="800"/>
              </a:spcAft>
              <a:buFont typeface="+mj-lt"/>
              <a:buAutoNum type="arabicPeriod"/>
            </a:pPr>
            <a:r>
              <a:rPr lang="en-US" sz="2000" dirty="0">
                <a:effectLst/>
                <a:latin typeface="Calibri" panose="020F0502020204030204" pitchFamily="34" charset="0"/>
                <a:ea typeface="Calibri" panose="020F0502020204030204" pitchFamily="34" charset="0"/>
                <a:cs typeface="Mangal" panose="02040503050203030202" pitchFamily="18" charset="0"/>
              </a:rPr>
              <a:t>Before serving, add the square cheese pieces to the milk and garnish with slivered almonds and pistachios.</a:t>
            </a:r>
          </a:p>
        </p:txBody>
      </p:sp>
    </p:spTree>
    <p:extLst>
      <p:ext uri="{BB962C8B-B14F-4D97-AF65-F5344CB8AC3E}">
        <p14:creationId xmlns:p14="http://schemas.microsoft.com/office/powerpoint/2010/main" val="668157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1026</Words>
  <Application>Microsoft Office PowerPoint</Application>
  <PresentationFormat>Widescreen</PresentationFormat>
  <Paragraphs>78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Diwali: Removal of Darkness in Jainism</vt:lpstr>
      <vt:lpstr>Bringing Light and Sweetness to Our Lives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ruchika chitrabhanu</dc:creator>
  <cp:lastModifiedBy>Jina Shah MD, MPH</cp:lastModifiedBy>
  <cp:revision>12</cp:revision>
  <dcterms:created xsi:type="dcterms:W3CDTF">2021-11-06T18:21:41Z</dcterms:created>
  <dcterms:modified xsi:type="dcterms:W3CDTF">2021-11-27T04:43:19Z</dcterms:modified>
</cp:coreProperties>
</file>