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drawings/drawing3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4.xml" ContentType="application/vnd.openxmlformats-officedocument.themeOverride+xml"/>
  <Override PartName="/ppt/drawings/drawing4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5.xml" ContentType="application/vnd.openxmlformats-officedocument.themeOverride+xml"/>
  <Override PartName="/ppt/drawings/drawing5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6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6.xml" ContentType="application/vnd.openxmlformats-officedocument.themeOverride+xml"/>
  <Override PartName="/ppt/drawings/drawing6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8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7"/>
  </p:notesMasterIdLst>
  <p:handoutMasterIdLst>
    <p:handoutMasterId r:id="rId68"/>
  </p:handoutMasterIdLst>
  <p:sldIdLst>
    <p:sldId id="256" r:id="rId2"/>
    <p:sldId id="303" r:id="rId3"/>
    <p:sldId id="333" r:id="rId4"/>
    <p:sldId id="257" r:id="rId5"/>
    <p:sldId id="371" r:id="rId6"/>
    <p:sldId id="372" r:id="rId7"/>
    <p:sldId id="389" r:id="rId8"/>
    <p:sldId id="373" r:id="rId9"/>
    <p:sldId id="393" r:id="rId10"/>
    <p:sldId id="401" r:id="rId11"/>
    <p:sldId id="402" r:id="rId12"/>
    <p:sldId id="403" r:id="rId13"/>
    <p:sldId id="404" r:id="rId14"/>
    <p:sldId id="405" r:id="rId15"/>
    <p:sldId id="406" r:id="rId16"/>
    <p:sldId id="417" r:id="rId17"/>
    <p:sldId id="407" r:id="rId18"/>
    <p:sldId id="408" r:id="rId19"/>
    <p:sldId id="409" r:id="rId20"/>
    <p:sldId id="410" r:id="rId21"/>
    <p:sldId id="411" r:id="rId22"/>
    <p:sldId id="412" r:id="rId23"/>
    <p:sldId id="413" r:id="rId24"/>
    <p:sldId id="414" r:id="rId25"/>
    <p:sldId id="415" r:id="rId26"/>
    <p:sldId id="416" r:id="rId27"/>
    <p:sldId id="446" r:id="rId28"/>
    <p:sldId id="432" r:id="rId29"/>
    <p:sldId id="433" r:id="rId30"/>
    <p:sldId id="434" r:id="rId31"/>
    <p:sldId id="435" r:id="rId32"/>
    <p:sldId id="436" r:id="rId33"/>
    <p:sldId id="437" r:id="rId34"/>
    <p:sldId id="438" r:id="rId35"/>
    <p:sldId id="439" r:id="rId36"/>
    <p:sldId id="440" r:id="rId37"/>
    <p:sldId id="441" r:id="rId38"/>
    <p:sldId id="442" r:id="rId39"/>
    <p:sldId id="447" r:id="rId40"/>
    <p:sldId id="448" r:id="rId41"/>
    <p:sldId id="418" r:id="rId42"/>
    <p:sldId id="374" r:id="rId43"/>
    <p:sldId id="375" r:id="rId44"/>
    <p:sldId id="376" r:id="rId45"/>
    <p:sldId id="419" r:id="rId46"/>
    <p:sldId id="386" r:id="rId47"/>
    <p:sldId id="387" r:id="rId48"/>
    <p:sldId id="430" r:id="rId49"/>
    <p:sldId id="431" r:id="rId50"/>
    <p:sldId id="388" r:id="rId51"/>
    <p:sldId id="391" r:id="rId52"/>
    <p:sldId id="392" r:id="rId53"/>
    <p:sldId id="420" r:id="rId54"/>
    <p:sldId id="421" r:id="rId55"/>
    <p:sldId id="422" r:id="rId56"/>
    <p:sldId id="423" r:id="rId57"/>
    <p:sldId id="424" r:id="rId58"/>
    <p:sldId id="425" r:id="rId59"/>
    <p:sldId id="426" r:id="rId60"/>
    <p:sldId id="427" r:id="rId61"/>
    <p:sldId id="428" r:id="rId62"/>
    <p:sldId id="429" r:id="rId63"/>
    <p:sldId id="443" r:id="rId64"/>
    <p:sldId id="444" r:id="rId65"/>
    <p:sldId id="445" r:id="rId66"/>
  </p:sldIdLst>
  <p:sldSz cx="9144000" cy="6858000" type="screen4x3"/>
  <p:notesSz cx="6858000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CC"/>
    <a:srgbClr val="00006B"/>
    <a:srgbClr val="00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866" autoAdjust="0"/>
  </p:normalViewPr>
  <p:slideViewPr>
    <p:cSldViewPr snapToGrid="0" snapToObjects="1">
      <p:cViewPr varScale="1">
        <p:scale>
          <a:sx n="83" d="100"/>
          <a:sy n="83" d="100"/>
        </p:scale>
        <p:origin x="90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Microsoft_Excel_Worksheet1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5" Type="http://schemas.openxmlformats.org/officeDocument/2006/relationships/chartUserShapes" Target="../drawings/drawing3.xml"/><Relationship Id="rId4" Type="http://schemas.openxmlformats.org/officeDocument/2006/relationships/package" Target="../embeddings/Microsoft_Excel_Worksheet2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6.xml"/><Relationship Id="rId1" Type="http://schemas.microsoft.com/office/2011/relationships/chartStyle" Target="style6.xml"/><Relationship Id="rId5" Type="http://schemas.openxmlformats.org/officeDocument/2006/relationships/chartUserShapes" Target="../drawings/drawing4.xml"/><Relationship Id="rId4" Type="http://schemas.openxmlformats.org/officeDocument/2006/relationships/package" Target="../embeddings/Microsoft_Excel_Worksheet3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7.xml"/><Relationship Id="rId1" Type="http://schemas.microsoft.com/office/2011/relationships/chartStyle" Target="style7.xml"/><Relationship Id="rId5" Type="http://schemas.openxmlformats.org/officeDocument/2006/relationships/chartUserShapes" Target="../drawings/drawing5.xml"/><Relationship Id="rId4" Type="http://schemas.openxmlformats.org/officeDocument/2006/relationships/package" Target="../embeddings/Microsoft_Excel_Worksheet4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gar\Documents\Jain%20Vegans\References\Key%20charts%20and%20data%20for%20JV%20presentations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gar\Documents\Jain%20Vegans\References\Key%20charts%20and%20data%20for%20JV%20presentations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gar\Documents\Admin\Travel\2017.06%20USA\Comparison%20of%20carbon%20costs%20of%20Beef%20and%20Tomatoes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1.xml"/><Relationship Id="rId1" Type="http://schemas.microsoft.com/office/2011/relationships/chartStyle" Target="style11.xml"/><Relationship Id="rId5" Type="http://schemas.openxmlformats.org/officeDocument/2006/relationships/chartUserShapes" Target="../drawings/drawing6.xml"/><Relationship Id="rId4" Type="http://schemas.openxmlformats.org/officeDocument/2006/relationships/package" Target="../embeddings/Microsoft_Excel_Worksheet5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gar\Documents\Admin\Travel\2017.06%20USA\Comparison%20of%20carbon%20costs%20of%20Beef%20and%20Tomatoes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gar\Documents\Admin\Travel\2017.06%20USA\Comparison%20of%20carbon%20costs%20of%20Beef%20and%20Tomatoes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GB"/>
              <a:t>C02e, gms</a:t>
            </a:r>
          </a:p>
        </c:rich>
      </c:tx>
      <c:layout>
        <c:manualLayout>
          <c:xMode val="edge"/>
          <c:yMode val="edge"/>
          <c:x val="6.8044619422569967E-4"/>
          <c:y val="8.217772259000886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AC7-4744-B93C-D6B3CFC7819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Tea/coffee</c:v>
                </c:pt>
                <c:pt idx="1">
                  <c:v>Boiling water</c:v>
                </c:pt>
                <c:pt idx="2">
                  <c:v>Splash of milk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</c:v>
                </c:pt>
                <c:pt idx="1">
                  <c:v>18</c:v>
                </c:pt>
                <c:pt idx="2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C7-4744-B93C-D6B3CFC781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5531912"/>
        <c:axId val="425529288"/>
      </c:barChart>
      <c:catAx>
        <c:axId val="425531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25529288"/>
        <c:crosses val="autoZero"/>
        <c:auto val="1"/>
        <c:lblAlgn val="ctr"/>
        <c:lblOffset val="100"/>
        <c:noMultiLvlLbl val="0"/>
      </c:catAx>
      <c:valAx>
        <c:axId val="425529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25531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GB"/>
              <a:t>C0</a:t>
            </a:r>
            <a:r>
              <a:rPr lang="en-GB" baseline="30000"/>
              <a:t>2</a:t>
            </a:r>
            <a:r>
              <a:rPr lang="en-GB" baseline="0"/>
              <a:t>e,</a:t>
            </a:r>
            <a:r>
              <a:rPr lang="en-GB" baseline="30000"/>
              <a:t> </a:t>
            </a:r>
            <a:r>
              <a:rPr lang="en-GB"/>
              <a:t>gms</a:t>
            </a:r>
          </a:p>
        </c:rich>
      </c:tx>
      <c:layout>
        <c:manualLayout>
          <c:xMode val="edge"/>
          <c:yMode val="edge"/>
          <c:x val="6.8044619422569967E-4"/>
          <c:y val="8.217772259000886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2C5-484D-BC61-18500CC431F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2C5-484D-BC61-18500CC431F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Tea/coffee</c:v>
                </c:pt>
                <c:pt idx="1">
                  <c:v>Boiling water</c:v>
                </c:pt>
                <c:pt idx="2">
                  <c:v>Splash of milk</c:v>
                </c:pt>
                <c:pt idx="3">
                  <c:v>Large latte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18</c:v>
                </c:pt>
                <c:pt idx="2">
                  <c:v>32</c:v>
                </c:pt>
                <c:pt idx="3">
                  <c:v>340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2C5-484D-BC61-18500CC431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5531912"/>
        <c:axId val="425529288"/>
      </c:barChart>
      <c:catAx>
        <c:axId val="425531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25529288"/>
        <c:crosses val="autoZero"/>
        <c:auto val="1"/>
        <c:lblAlgn val="ctr"/>
        <c:lblOffset val="100"/>
        <c:noMultiLvlLbl val="0"/>
      </c:catAx>
      <c:valAx>
        <c:axId val="425529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25531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3872089947089946E-2"/>
          <c:y val="0.20413666666666666"/>
          <c:w val="0.833352830251742"/>
          <c:h val="0.55703351851851857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FF9999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569-416D-B77C-EB216CC777D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569-416D-B77C-EB216CC777DB}"/>
              </c:ext>
            </c:extLst>
          </c:dPt>
          <c:dLbls>
            <c:dLbl>
              <c:idx val="0"/>
              <c:layout>
                <c:manualLayout>
                  <c:x val="-1.6798941798941954E-3"/>
                  <c:y val="-0.287129629629629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569-416D-B77C-EB216CC777DB}"/>
                </c:ext>
              </c:extLst>
            </c:dLbl>
            <c:dLbl>
              <c:idx val="1"/>
              <c:layout>
                <c:manualLayout>
                  <c:x val="0"/>
                  <c:y val="-0.2281296296296296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569-416D-B77C-EB216CC777DB}"/>
                </c:ext>
              </c:extLst>
            </c:dLbl>
            <c:dLbl>
              <c:idx val="2"/>
              <c:layout>
                <c:manualLayout>
                  <c:x val="0"/>
                  <c:y val="-0.192851851851851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569-416D-B77C-EB216CC777DB}"/>
                </c:ext>
              </c:extLst>
            </c:dLbl>
            <c:dLbl>
              <c:idx val="3"/>
              <c:layout>
                <c:manualLayout>
                  <c:x val="-1.2319081674807917E-16"/>
                  <c:y val="-0.166981481481481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569-416D-B77C-EB216CC777DB}"/>
                </c:ext>
              </c:extLst>
            </c:dLbl>
            <c:dLbl>
              <c:idx val="4"/>
              <c:layout>
                <c:manualLayout>
                  <c:x val="0"/>
                  <c:y val="-0.131703703703703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569-416D-B77C-EB216CC777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Sheet1!$A$74:$B$78</c:f>
              <c:multiLvlStrCache>
                <c:ptCount val="5"/>
                <c:lvl>
                  <c:pt idx="0">
                    <c:v>Heavy</c:v>
                  </c:pt>
                  <c:pt idx="1">
                    <c:v>Medium</c:v>
                  </c:pt>
                  <c:pt idx="2">
                    <c:v>Low</c:v>
                  </c:pt>
                  <c:pt idx="3">
                    <c:v>Lacto</c:v>
                  </c:pt>
                  <c:pt idx="4">
                    <c:v>Vegan</c:v>
                  </c:pt>
                </c:lvl>
                <c:lvl>
                  <c:pt idx="0">
                    <c:v>Meat eaters</c:v>
                  </c:pt>
                  <c:pt idx="3">
                    <c:v>Vegetarians</c:v>
                  </c:pt>
                </c:lvl>
              </c:multiLvlStrCache>
            </c:multiLvlStrRef>
          </c:cat>
          <c:val>
            <c:numRef>
              <c:f>Sheet1!$C$74:$C$78</c:f>
              <c:numCache>
                <c:formatCode>General</c:formatCode>
                <c:ptCount val="5"/>
                <c:pt idx="0">
                  <c:v>15.8</c:v>
                </c:pt>
                <c:pt idx="1">
                  <c:v>12.4</c:v>
                </c:pt>
                <c:pt idx="2">
                  <c:v>10.3</c:v>
                </c:pt>
                <c:pt idx="3">
                  <c:v>8.4</c:v>
                </c:pt>
                <c:pt idx="4">
                  <c:v>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569-416D-B77C-EB216CC777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100"/>
        <c:axId val="458912696"/>
        <c:axId val="458913680"/>
      </c:barChart>
      <c:catAx>
        <c:axId val="458912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58913680"/>
        <c:crosses val="autoZero"/>
        <c:auto val="0"/>
        <c:lblAlgn val="ctr"/>
        <c:lblOffset val="100"/>
        <c:noMultiLvlLbl val="0"/>
      </c:catAx>
      <c:valAx>
        <c:axId val="458913680"/>
        <c:scaling>
          <c:orientation val="minMax"/>
        </c:scaling>
        <c:delete val="0"/>
        <c:axPos val="r"/>
        <c:numFmt formatCode="##,##0.0" sourceLinked="0"/>
        <c:majorTickMark val="in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58912696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  <c:userShapes r:id="rId5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7073165735306952E-2"/>
          <c:y val="0.24018068502986953"/>
          <c:w val="0.88708115260077647"/>
          <c:h val="0.5979853819611916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Sheet1!$B$31</c:f>
              <c:strCache>
                <c:ptCount val="1"/>
                <c:pt idx="0">
                  <c:v>Metric Tons (Thousands)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CCC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547-49B2-9CA5-32679A2CC7C0}"/>
              </c:ext>
            </c:extLst>
          </c:dPt>
          <c:dLbls>
            <c:dLbl>
              <c:idx val="0"/>
              <c:layout>
                <c:manualLayout>
                  <c:x val="0"/>
                  <c:y val="-0.3156546796167456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547-49B2-9CA5-32679A2CC7C0}"/>
                </c:ext>
              </c:extLst>
            </c:dLbl>
            <c:dLbl>
              <c:idx val="1"/>
              <c:layout>
                <c:manualLayout>
                  <c:x val="0"/>
                  <c:y val="-0.3088258304714002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547-49B2-9CA5-32679A2CC7C0}"/>
                </c:ext>
              </c:extLst>
            </c:dLbl>
            <c:dLbl>
              <c:idx val="2"/>
              <c:layout>
                <c:manualLayout>
                  <c:x val="0"/>
                  <c:y val="-0.247965728855974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547-49B2-9CA5-32679A2CC7C0}"/>
                </c:ext>
              </c:extLst>
            </c:dLbl>
            <c:dLbl>
              <c:idx val="3"/>
              <c:layout>
                <c:manualLayout>
                  <c:x val="2.9781467344621058E-3"/>
                  <c:y val="-0.2151923611525591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547-49B2-9CA5-32679A2CC7C0}"/>
                </c:ext>
              </c:extLst>
            </c:dLbl>
            <c:dLbl>
              <c:idx val="4"/>
              <c:layout>
                <c:manualLayout>
                  <c:x val="0"/>
                  <c:y val="-0.1112147984924912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547-49B2-9CA5-32679A2CC7C0}"/>
                </c:ext>
              </c:extLst>
            </c:dLbl>
            <c:dLbl>
              <c:idx val="5"/>
              <c:layout>
                <c:manualLayout>
                  <c:x val="0"/>
                  <c:y val="-9.510704893166162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547-49B2-9CA5-32679A2CC7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Sheet1!$A$32:$A$37</c:f>
              <c:strCache>
                <c:ptCount val="6"/>
                <c:pt idx="0">
                  <c:v>India</c:v>
                </c:pt>
                <c:pt idx="1">
                  <c:v>Brazil</c:v>
                </c:pt>
                <c:pt idx="2">
                  <c:v>Australia</c:v>
                </c:pt>
                <c:pt idx="3">
                  <c:v>USA</c:v>
                </c:pt>
                <c:pt idx="4">
                  <c:v>New 
Zealand</c:v>
                </c:pt>
                <c:pt idx="5">
                  <c:v>Canada</c:v>
                </c:pt>
              </c:strCache>
            </c:strRef>
          </c:cat>
          <c:val>
            <c:numRef>
              <c:f>Sheet1!$B$32:$B$37</c:f>
              <c:numCache>
                <c:formatCode>#,###</c:formatCode>
                <c:ptCount val="6"/>
                <c:pt idx="0">
                  <c:v>1850</c:v>
                </c:pt>
                <c:pt idx="1">
                  <c:v>1800</c:v>
                </c:pt>
                <c:pt idx="2">
                  <c:v>1400</c:v>
                </c:pt>
                <c:pt idx="3">
                  <c:v>1236</c:v>
                </c:pt>
                <c:pt idx="4">
                  <c:v>545</c:v>
                </c:pt>
                <c:pt idx="5">
                  <c:v>450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547-49B2-9CA5-32679A2CC7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100"/>
        <c:axId val="458912696"/>
        <c:axId val="458913680"/>
      </c:barChart>
      <c:catAx>
        <c:axId val="4589126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58913680"/>
        <c:crosses val="autoZero"/>
        <c:auto val="0"/>
        <c:lblAlgn val="ctr"/>
        <c:lblOffset val="100"/>
        <c:noMultiLvlLbl val="0"/>
      </c:catAx>
      <c:valAx>
        <c:axId val="458913680"/>
        <c:scaling>
          <c:orientation val="minMax"/>
        </c:scaling>
        <c:delete val="0"/>
        <c:axPos val="r"/>
        <c:numFmt formatCode="##,##0" sourceLinked="0"/>
        <c:majorTickMark val="in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58912696"/>
        <c:crosses val="max"/>
        <c:crossBetween val="between"/>
        <c:majorUnit val="5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  <c:userShapes r:id="rId5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7073165735306952E-2"/>
          <c:y val="0.24018068502986953"/>
          <c:w val="0.88708115260077647"/>
          <c:h val="0.5979853819611916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Sheet1!$B$31</c:f>
              <c:strCache>
                <c:ptCount val="1"/>
                <c:pt idx="0">
                  <c:v>Metric Tons (Thousands)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CCC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C91-4F53-A3EC-FB2E9FBDCF0F}"/>
              </c:ext>
            </c:extLst>
          </c:dPt>
          <c:dLbls>
            <c:dLbl>
              <c:idx val="0"/>
              <c:layout>
                <c:manualLayout>
                  <c:x val="0"/>
                  <c:y val="-0.3156546796167456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C91-4F53-A3EC-FB2E9FBDCF0F}"/>
                </c:ext>
              </c:extLst>
            </c:dLbl>
            <c:dLbl>
              <c:idx val="1"/>
              <c:layout>
                <c:manualLayout>
                  <c:x val="0"/>
                  <c:y val="-0.3088258304714002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C91-4F53-A3EC-FB2E9FBDCF0F}"/>
                </c:ext>
              </c:extLst>
            </c:dLbl>
            <c:dLbl>
              <c:idx val="2"/>
              <c:layout>
                <c:manualLayout>
                  <c:x val="0"/>
                  <c:y val="-0.247965728855974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C91-4F53-A3EC-FB2E9FBDCF0F}"/>
                </c:ext>
              </c:extLst>
            </c:dLbl>
            <c:dLbl>
              <c:idx val="3"/>
              <c:layout>
                <c:manualLayout>
                  <c:x val="2.9781467344621058E-3"/>
                  <c:y val="-0.2151923611525591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C91-4F53-A3EC-FB2E9FBDCF0F}"/>
                </c:ext>
              </c:extLst>
            </c:dLbl>
            <c:dLbl>
              <c:idx val="4"/>
              <c:layout>
                <c:manualLayout>
                  <c:x val="0"/>
                  <c:y val="-0.1112147984924912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C91-4F53-A3EC-FB2E9FBDCF0F}"/>
                </c:ext>
              </c:extLst>
            </c:dLbl>
            <c:dLbl>
              <c:idx val="5"/>
              <c:layout>
                <c:manualLayout>
                  <c:x val="0"/>
                  <c:y val="-9.510704893166162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C91-4F53-A3EC-FB2E9FBDCF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Sheet1!$A$32:$A$37</c:f>
              <c:strCache>
                <c:ptCount val="6"/>
                <c:pt idx="0">
                  <c:v>India</c:v>
                </c:pt>
                <c:pt idx="1">
                  <c:v>Brazil</c:v>
                </c:pt>
                <c:pt idx="2">
                  <c:v>Australia</c:v>
                </c:pt>
                <c:pt idx="3">
                  <c:v>USA</c:v>
                </c:pt>
                <c:pt idx="4">
                  <c:v>New 
Zealand</c:v>
                </c:pt>
                <c:pt idx="5">
                  <c:v>Canada</c:v>
                </c:pt>
              </c:strCache>
            </c:strRef>
          </c:cat>
          <c:val>
            <c:numRef>
              <c:f>Sheet1!$B$32:$B$37</c:f>
              <c:numCache>
                <c:formatCode>#,###</c:formatCode>
                <c:ptCount val="6"/>
                <c:pt idx="0">
                  <c:v>1850</c:v>
                </c:pt>
                <c:pt idx="1">
                  <c:v>1800</c:v>
                </c:pt>
                <c:pt idx="2">
                  <c:v>1400</c:v>
                </c:pt>
                <c:pt idx="3">
                  <c:v>1236</c:v>
                </c:pt>
                <c:pt idx="4">
                  <c:v>545</c:v>
                </c:pt>
                <c:pt idx="5">
                  <c:v>450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C91-4F53-A3EC-FB2E9FBDCF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100"/>
        <c:axId val="458912696"/>
        <c:axId val="458913680"/>
      </c:barChart>
      <c:catAx>
        <c:axId val="458912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58913680"/>
        <c:crosses val="autoZero"/>
        <c:auto val="0"/>
        <c:lblAlgn val="ctr"/>
        <c:lblOffset val="100"/>
        <c:noMultiLvlLbl val="0"/>
      </c:catAx>
      <c:valAx>
        <c:axId val="458913680"/>
        <c:scaling>
          <c:orientation val="minMax"/>
        </c:scaling>
        <c:delete val="0"/>
        <c:axPos val="r"/>
        <c:numFmt formatCode="##,##0" sourceLinked="0"/>
        <c:majorTickMark val="in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58912696"/>
        <c:crosses val="max"/>
        <c:crossBetween val="between"/>
        <c:majorUnit val="5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  <c:userShapes r:id="rId5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7073165735306952E-2"/>
          <c:y val="0.24018068502986953"/>
          <c:w val="0.833352830251742"/>
          <c:h val="0.6150576336619804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Sheet1!$C$5</c:f>
              <c:strCache>
                <c:ptCount val="1"/>
                <c:pt idx="0">
                  <c:v>Actual population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380-417D-BF8C-10680472BE1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380-417D-BF8C-10680472BE1B}"/>
              </c:ext>
            </c:extLst>
          </c:dPt>
          <c:dLbls>
            <c:dLbl>
              <c:idx val="0"/>
              <c:layout>
                <c:manualLayout>
                  <c:x val="0"/>
                  <c:y val="-1.079621673362594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380-417D-BF8C-10680472BE1B}"/>
                </c:ext>
              </c:extLst>
            </c:dLbl>
            <c:dLbl>
              <c:idx val="1"/>
              <c:layout>
                <c:manualLayout>
                  <c:x val="2.9563938885051994E-3"/>
                  <c:y val="-1.799369455604326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380-417D-BF8C-10680472BE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Sheet1!$B$6:$B$7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Sheet1!$C$6:$C$7</c:f>
              <c:numCache>
                <c:formatCode>##,##0,,"m"</c:formatCode>
                <c:ptCount val="2"/>
                <c:pt idx="0">
                  <c:v>215794000</c:v>
                </c:pt>
                <c:pt idx="1">
                  <c:v>84187000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380-417D-BF8C-10680472BE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8912696"/>
        <c:axId val="458913680"/>
      </c:barChart>
      <c:catAx>
        <c:axId val="458912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58913680"/>
        <c:crosses val="autoZero"/>
        <c:auto val="1"/>
        <c:lblAlgn val="ctr"/>
        <c:lblOffset val="100"/>
        <c:noMultiLvlLbl val="0"/>
      </c:catAx>
      <c:valAx>
        <c:axId val="458913680"/>
        <c:scaling>
          <c:orientation val="minMax"/>
        </c:scaling>
        <c:delete val="0"/>
        <c:axPos val="r"/>
        <c:numFmt formatCode="##,##0,," sourceLinked="0"/>
        <c:majorTickMark val="in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58912696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  <c:userShapes r:id="rId5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7073165735306952E-2"/>
          <c:y val="0.24018068502986953"/>
          <c:w val="0.833352830251742"/>
          <c:h val="0.6150576336619804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Sheet1!$C$5</c:f>
              <c:strCache>
                <c:ptCount val="1"/>
                <c:pt idx="0">
                  <c:v>Actual population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380-417D-BF8C-10680472BE1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380-417D-BF8C-10680472BE1B}"/>
              </c:ext>
            </c:extLst>
          </c:dPt>
          <c:dLbls>
            <c:dLbl>
              <c:idx val="0"/>
              <c:layout>
                <c:manualLayout>
                  <c:x val="0"/>
                  <c:y val="-1.079621673362594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380-417D-BF8C-10680472BE1B}"/>
                </c:ext>
              </c:extLst>
            </c:dLbl>
            <c:dLbl>
              <c:idx val="1"/>
              <c:layout>
                <c:manualLayout>
                  <c:x val="2.9563938885051994E-3"/>
                  <c:y val="-1.799369455604326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380-417D-BF8C-10680472BE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Sheet1!$B$6:$B$7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Sheet1!$C$6:$C$7</c:f>
              <c:numCache>
                <c:formatCode>##,##0,,"m"</c:formatCode>
                <c:ptCount val="2"/>
                <c:pt idx="0">
                  <c:v>215794000</c:v>
                </c:pt>
                <c:pt idx="1">
                  <c:v>84187000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380-417D-BF8C-10680472BE1B}"/>
            </c:ext>
          </c:extLst>
        </c:ser>
        <c:ser>
          <c:idx val="1"/>
          <c:order val="1"/>
          <c:tx>
            <c:strRef>
              <c:f>Sheet1!$D$5</c:f>
              <c:strCache>
                <c:ptCount val="1"/>
                <c:pt idx="0">
                  <c:v>Missing Males</c:v>
                </c:pt>
              </c:strCache>
            </c:strRef>
          </c:tx>
          <c:spPr>
            <a:pattFill prst="zigZag">
              <a:fgClr>
                <a:srgbClr val="FFCCCC"/>
              </a:fgClr>
              <a:bgClr>
                <a:schemeClr val="bg1"/>
              </a:bgClr>
            </a:pattFill>
            <a:ln>
              <a:solidFill>
                <a:srgbClr val="C00000"/>
              </a:solidFill>
            </a:ln>
            <a:effectLst/>
          </c:spPr>
          <c:invertIfNegative val="0"/>
          <c:dLbls>
            <c:dLbl>
              <c:idx val="1"/>
              <c:layout>
                <c:manualLayout>
                  <c:x val="3.4231916653099685E-3"/>
                  <c:y val="-8.46560718310102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380-417D-BF8C-10680472BE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Sheet1!$B$6:$B$7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Sheet1!$D$6:$D$7</c:f>
              <c:numCache>
                <c:formatCode>##,##0,,"m"</c:formatCode>
                <c:ptCount val="2"/>
                <c:pt idx="1">
                  <c:v>131607000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380-417D-BF8C-10680472BE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8912696"/>
        <c:axId val="458913680"/>
      </c:barChart>
      <c:catAx>
        <c:axId val="458912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58913680"/>
        <c:crosses val="autoZero"/>
        <c:auto val="1"/>
        <c:lblAlgn val="ctr"/>
        <c:lblOffset val="100"/>
        <c:noMultiLvlLbl val="0"/>
      </c:catAx>
      <c:valAx>
        <c:axId val="458913680"/>
        <c:scaling>
          <c:orientation val="minMax"/>
        </c:scaling>
        <c:delete val="0"/>
        <c:axPos val="r"/>
        <c:numFmt formatCode="##,##0,," sourceLinked="0"/>
        <c:majorTickMark val="in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58912696"/>
        <c:crosses val="max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297436002488418E-2"/>
          <c:y val="0.16599831596833486"/>
          <c:w val="0.734146040364551"/>
          <c:h val="0.124197789791762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  <c:userShapes r:id="rId5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Sheet3!$A$2:$A$16</c:f>
              <c:strCache>
                <c:ptCount val="15"/>
                <c:pt idx="0">
                  <c:v>01</c:v>
                </c:pt>
                <c:pt idx="1">
                  <c:v>02</c:v>
                </c:pt>
                <c:pt idx="2">
                  <c:v>03</c:v>
                </c:pt>
                <c:pt idx="3">
                  <c:v>04</c:v>
                </c:pt>
                <c:pt idx="4">
                  <c:v>05</c:v>
                </c:pt>
                <c:pt idx="5">
                  <c:v>06</c:v>
                </c:pt>
                <c:pt idx="6">
                  <c:v>07</c:v>
                </c:pt>
                <c:pt idx="7">
                  <c:v>08</c:v>
                </c:pt>
                <c:pt idx="8">
                  <c:v>09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</c:strCache>
            </c:strRef>
          </c:cat>
          <c:val>
            <c:numRef>
              <c:f>Sheet3!$B$2:$B$16</c:f>
              <c:numCache>
                <c:formatCode>0,,\ "m"</c:formatCode>
                <c:ptCount val="15"/>
                <c:pt idx="0">
                  <c:v>21324000</c:v>
                </c:pt>
                <c:pt idx="1">
                  <c:v>19766000</c:v>
                </c:pt>
                <c:pt idx="2">
                  <c:v>21519000</c:v>
                </c:pt>
                <c:pt idx="3">
                  <c:v>23835000</c:v>
                </c:pt>
                <c:pt idx="4">
                  <c:v>28225000</c:v>
                </c:pt>
                <c:pt idx="5">
                  <c:v>30940000</c:v>
                </c:pt>
                <c:pt idx="6">
                  <c:v>32868000</c:v>
                </c:pt>
                <c:pt idx="7">
                  <c:v>36205000</c:v>
                </c:pt>
                <c:pt idx="8">
                  <c:v>40745000</c:v>
                </c:pt>
                <c:pt idx="9">
                  <c:v>45851000</c:v>
                </c:pt>
                <c:pt idx="10">
                  <c:v>50077000</c:v>
                </c:pt>
                <c:pt idx="11">
                  <c:v>53731000</c:v>
                </c:pt>
                <c:pt idx="12">
                  <c:v>57779000</c:v>
                </c:pt>
                <c:pt idx="13">
                  <c:v>58532000</c:v>
                </c:pt>
                <c:pt idx="14">
                  <c:v>63204000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67-4E7C-AC26-C7BEDE1618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8"/>
        <c:overlap val="-27"/>
        <c:axId val="504792592"/>
        <c:axId val="504793904"/>
      </c:barChart>
      <c:catAx>
        <c:axId val="504792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793904"/>
        <c:crosses val="autoZero"/>
        <c:auto val="1"/>
        <c:lblAlgn val="ctr"/>
        <c:lblOffset val="100"/>
        <c:noMultiLvlLbl val="0"/>
      </c:catAx>
      <c:valAx>
        <c:axId val="504793904"/>
        <c:scaling>
          <c:orientation val="minMax"/>
        </c:scaling>
        <c:delete val="0"/>
        <c:axPos val="r"/>
        <c:numFmt formatCode="0,,\ &quot;m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792592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Sheet3!$M$4:$M$6</c:f>
              <c:numCache>
                <c:formatCode>General</c:formatCode>
                <c:ptCount val="3"/>
                <c:pt idx="0">
                  <c:v>2003</c:v>
                </c:pt>
                <c:pt idx="1">
                  <c:v>2007</c:v>
                </c:pt>
                <c:pt idx="2">
                  <c:v>2012</c:v>
                </c:pt>
              </c:numCache>
            </c:numRef>
          </c:cat>
          <c:val>
            <c:numRef>
              <c:f>Sheet3!$N$4:$N$6</c:f>
              <c:numCache>
                <c:formatCode>0%</c:formatCode>
                <c:ptCount val="3"/>
                <c:pt idx="0">
                  <c:v>0.18631168831168832</c:v>
                </c:pt>
                <c:pt idx="1">
                  <c:v>0.25778823529411765</c:v>
                </c:pt>
                <c:pt idx="2">
                  <c:v>0.4030832708177044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B5-456C-9A64-C1E4434F35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8"/>
        <c:overlap val="-27"/>
        <c:axId val="504792592"/>
        <c:axId val="504793904"/>
      </c:barChart>
      <c:catAx>
        <c:axId val="504792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793904"/>
        <c:crosses val="autoZero"/>
        <c:auto val="1"/>
        <c:lblAlgn val="ctr"/>
        <c:lblOffset val="100"/>
        <c:noMultiLvlLbl val="0"/>
      </c:catAx>
      <c:valAx>
        <c:axId val="504793904"/>
        <c:scaling>
          <c:orientation val="minMax"/>
        </c:scaling>
        <c:delete val="0"/>
        <c:axPos val="r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792592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2"/>
          <c:order val="0"/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404-4E7C-AAE2-2CC1157285C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Sheet1!$B$84:$B$91</c:f>
              <c:strCache>
                <c:ptCount val="8"/>
                <c:pt idx="0">
                  <c:v>Soy Beans</c:v>
                </c:pt>
                <c:pt idx="1">
                  <c:v>Rice</c:v>
                </c:pt>
                <c:pt idx="2">
                  <c:v>Other pulses</c:v>
                </c:pt>
                <c:pt idx="3">
                  <c:v>Milk</c:v>
                </c:pt>
                <c:pt idx="4">
                  <c:v>Wheat</c:v>
                </c:pt>
                <c:pt idx="5">
                  <c:v>Maize</c:v>
                </c:pt>
                <c:pt idx="6">
                  <c:v>Meat</c:v>
                </c:pt>
                <c:pt idx="7">
                  <c:v>Beef</c:v>
                </c:pt>
              </c:strCache>
            </c:strRef>
          </c:cat>
          <c:val>
            <c:numRef>
              <c:f>Sheet1!$C$84:$C$91</c:f>
              <c:numCache>
                <c:formatCode>General</c:formatCode>
                <c:ptCount val="8"/>
                <c:pt idx="0">
                  <c:v>29</c:v>
                </c:pt>
                <c:pt idx="1">
                  <c:v>25</c:v>
                </c:pt>
                <c:pt idx="2">
                  <c:v>11</c:v>
                </c:pt>
                <c:pt idx="3">
                  <c:v>8.4</c:v>
                </c:pt>
                <c:pt idx="4">
                  <c:v>8.1</c:v>
                </c:pt>
                <c:pt idx="5">
                  <c:v>7.7</c:v>
                </c:pt>
                <c:pt idx="6">
                  <c:v>4</c:v>
                </c:pt>
                <c:pt idx="7">
                  <c:v>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04-4E7C-AAE2-2CC1157285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9094664"/>
        <c:axId val="399094992"/>
      </c:barChart>
      <c:catAx>
        <c:axId val="399094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094992"/>
        <c:crosses val="autoZero"/>
        <c:auto val="1"/>
        <c:lblAlgn val="ctr"/>
        <c:lblOffset val="100"/>
        <c:noMultiLvlLbl val="0"/>
      </c:catAx>
      <c:valAx>
        <c:axId val="39909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094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849103237095364E-2"/>
          <c:y val="0.1388888888888889"/>
          <c:w val="0.8865089676290463"/>
          <c:h val="0.6175306211723533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FF999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91D-4A82-9123-D7966FE4161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Sheet1!$B$2:$B$5</c:f>
              <c:strCache>
                <c:ptCount val="4"/>
                <c:pt idx="0">
                  <c:v>Local summer 
tomatoes</c:v>
                </c:pt>
                <c:pt idx="1">
                  <c:v>Average (UK)
tomatoes</c:v>
                </c:pt>
                <c:pt idx="2">
                  <c:v>Beef</c:v>
                </c:pt>
                <c:pt idx="3">
                  <c:v>Winter tomatoes
(heated greenhouse)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0.4</c:v>
                </c:pt>
                <c:pt idx="1">
                  <c:v>9.1</c:v>
                </c:pt>
                <c:pt idx="2">
                  <c:v>18</c:v>
                </c:pt>
                <c:pt idx="3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1D-4A82-9123-D7966FE416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2502328"/>
        <c:axId val="522498064"/>
      </c:barChart>
      <c:catAx>
        <c:axId val="522502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2498064"/>
        <c:crosses val="autoZero"/>
        <c:auto val="1"/>
        <c:lblAlgn val="ctr"/>
        <c:lblOffset val="100"/>
        <c:noMultiLvlLbl val="0"/>
      </c:catAx>
      <c:valAx>
        <c:axId val="522498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2502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/>
      </a:pPr>
      <a:endParaRPr lang="en-US"/>
    </a:p>
  </c:txPr>
  <c:externalData r:id="rId4">
    <c:autoUpdate val="0"/>
  </c:externalData>
  <c:userShapes r:id="rId5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2"/>
          <c:order val="0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A29-47ED-93D7-4491468453CD}"/>
              </c:ext>
            </c:extLst>
          </c:dPt>
          <c:cat>
            <c:strRef>
              <c:f>Sheet1!$B$40:$B$43</c:f>
              <c:strCache>
                <c:ptCount val="4"/>
                <c:pt idx="0">
                  <c:v>Air </c:v>
                </c:pt>
                <c:pt idx="1">
                  <c:v>Truck</c:v>
                </c:pt>
                <c:pt idx="2">
                  <c:v>Train</c:v>
                </c:pt>
                <c:pt idx="3">
                  <c:v>Ship</c:v>
                </c:pt>
              </c:strCache>
            </c:strRef>
          </c:cat>
          <c:val>
            <c:numRef>
              <c:f>Sheet1!$E$40:$E$43</c:f>
              <c:numCache>
                <c:formatCode>General</c:formatCode>
                <c:ptCount val="4"/>
                <c:pt idx="0">
                  <c:v>500</c:v>
                </c:pt>
                <c:pt idx="1">
                  <c:v>75</c:v>
                </c:pt>
                <c:pt idx="2">
                  <c:v>50</c:v>
                </c:pt>
                <c:pt idx="3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29-47ED-93D7-4491468453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9094664"/>
        <c:axId val="399094992"/>
      </c:barChart>
      <c:catAx>
        <c:axId val="399094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094992"/>
        <c:crosses val="autoZero"/>
        <c:auto val="1"/>
        <c:lblAlgn val="ctr"/>
        <c:lblOffset val="100"/>
        <c:noMultiLvlLbl val="0"/>
      </c:catAx>
      <c:valAx>
        <c:axId val="39909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094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2"/>
          <c:order val="0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9E5-4F06-8CBC-BE581BF8C5D4}"/>
              </c:ext>
            </c:extLst>
          </c:dPt>
          <c:dLbls>
            <c:dLbl>
              <c:idx val="0"/>
              <c:layout>
                <c:manualLayout>
                  <c:x val="0"/>
                  <c:y val="-6.94444444444444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9E5-4F06-8CBC-BE581BF8C5D4}"/>
                </c:ext>
              </c:extLst>
            </c:dLbl>
            <c:dLbl>
              <c:idx val="1"/>
              <c:layout>
                <c:manualLayout>
                  <c:x val="0"/>
                  <c:y val="-0.398148148148148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9E5-4F06-8CBC-BE581BF8C5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Sheet1!$B$64:$B$65</c:f>
              <c:strCache>
                <c:ptCount val="2"/>
                <c:pt idx="0">
                  <c:v>Local</c:v>
                </c:pt>
                <c:pt idx="1">
                  <c:v>Peruvian, air-frieghted</c:v>
                </c:pt>
              </c:strCache>
            </c:strRef>
          </c:cat>
          <c:val>
            <c:numRef>
              <c:f>Sheet1!$C$64:$C$65</c:f>
              <c:numCache>
                <c:formatCode>General</c:formatCode>
                <c:ptCount val="2"/>
                <c:pt idx="0">
                  <c:v>0.5</c:v>
                </c:pt>
                <c:pt idx="1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9E5-4F06-8CBC-BE581BF8C5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9094664"/>
        <c:axId val="399094992"/>
      </c:barChart>
      <c:catAx>
        <c:axId val="399094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094992"/>
        <c:crosses val="autoZero"/>
        <c:auto val="1"/>
        <c:lblAlgn val="ctr"/>
        <c:lblOffset val="100"/>
        <c:noMultiLvlLbl val="0"/>
      </c:catAx>
      <c:valAx>
        <c:axId val="39909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094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0.70852</cdr:x>
      <cdr:y>0.11868</cdr:y>
    </cdr:from>
    <cdr:to>
      <cdr:x>0.97332</cdr:x>
      <cdr:y>0.20815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96F79A8F-E77E-419A-9EA6-6F4B65370AF4}"/>
            </a:ext>
          </a:extLst>
        </cdr:cNvPr>
        <cdr:cNvSpPr txBox="1"/>
      </cdr:nvSpPr>
      <cdr:spPr>
        <a:xfrm xmlns:a="http://schemas.openxmlformats.org/drawingml/2006/main">
          <a:off x="5356413" y="640887"/>
          <a:ext cx="2001881" cy="4831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600" b="0">
              <a:latin typeface="Arial" panose="020B0604020202020204" pitchFamily="34" charset="0"/>
              <a:cs typeface="Arial" panose="020B0604020202020204" pitchFamily="34" charset="0"/>
            </a:rPr>
            <a:t>CO</a:t>
          </a:r>
          <a:r>
            <a:rPr lang="en-GB" sz="1000" b="0"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1600" b="0">
              <a:latin typeface="Arial" panose="020B0604020202020204" pitchFamily="34" charset="0"/>
              <a:cs typeface="Arial" panose="020B0604020202020204" pitchFamily="34" charset="0"/>
            </a:rPr>
            <a:t> per day (pounds)</a:t>
          </a:r>
        </a:p>
      </cdr:txBody>
    </cdr:sp>
  </cdr:relSizeAnchor>
  <cdr:relSizeAnchor xmlns:cdr="http://schemas.openxmlformats.org/drawingml/2006/chartDrawing">
    <cdr:from>
      <cdr:x>0.02683</cdr:x>
      <cdr:y>0.01266</cdr:y>
    </cdr:from>
    <cdr:to>
      <cdr:x>0.98747</cdr:x>
      <cdr:y>0.14757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A7080515-1D86-4890-A4DC-68E62719A047}"/>
            </a:ext>
          </a:extLst>
        </cdr:cNvPr>
        <cdr:cNvSpPr txBox="1"/>
      </cdr:nvSpPr>
      <cdr:spPr>
        <a:xfrm xmlns:a="http://schemas.openxmlformats.org/drawingml/2006/main">
          <a:off x="114410" y="51901"/>
          <a:ext cx="4096550" cy="553217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2800" b="1">
              <a:latin typeface="Arial" panose="020B0604020202020204" pitchFamily="34" charset="0"/>
              <a:cs typeface="Arial" panose="020B0604020202020204" pitchFamily="34" charset="0"/>
            </a:rPr>
            <a:t>Carbon footprints</a:t>
          </a:r>
          <a:r>
            <a:rPr lang="en-GB" sz="2800" b="1" baseline="0">
              <a:latin typeface="Arial" panose="020B0604020202020204" pitchFamily="34" charset="0"/>
              <a:cs typeface="Arial" panose="020B0604020202020204" pitchFamily="34" charset="0"/>
            </a:rPr>
            <a:t> of typical UK diets</a:t>
          </a:r>
          <a:endParaRPr lang="en-GB" sz="2000" b="1"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pPr algn="ctr"/>
          <a:endParaRPr lang="en-GB" sz="600" b="1">
            <a:solidFill>
              <a:schemeClr val="accent6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0.01183</cdr:x>
      <cdr:y>0.85749</cdr:y>
    </cdr:from>
    <cdr:to>
      <cdr:x>1</cdr:x>
      <cdr:y>1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896F67DC-B2F7-4F38-B8BD-5ED228CEA0DC}"/>
            </a:ext>
          </a:extLst>
        </cdr:cNvPr>
        <cdr:cNvSpPr txBox="1"/>
      </cdr:nvSpPr>
      <cdr:spPr>
        <a:xfrm xmlns:a="http://schemas.openxmlformats.org/drawingml/2006/main">
          <a:off x="50448" y="3978088"/>
          <a:ext cx="4213949" cy="6611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b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en-GB" sz="1100" b="0" i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Source: Scarborough et al (2014</a:t>
          </a:r>
          <a:r>
            <a:rPr lang="en-GB" sz="1050" b="0" i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n-GB" sz="800" b="0" i="0" dirty="0">
            <a:solidFill>
              <a:sysClr val="windowText" lastClr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0.65481</cdr:x>
      <cdr:y>0.15127</cdr:y>
    </cdr:from>
    <cdr:to>
      <cdr:x>0.93926</cdr:x>
      <cdr:y>0.24074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96F79A8F-E77E-419A-9EA6-6F4B65370AF4}"/>
            </a:ext>
          </a:extLst>
        </cdr:cNvPr>
        <cdr:cNvSpPr txBox="1"/>
      </cdr:nvSpPr>
      <cdr:spPr>
        <a:xfrm xmlns:a="http://schemas.openxmlformats.org/drawingml/2006/main">
          <a:off x="4953001" y="816858"/>
          <a:ext cx="2151530" cy="4831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600" b="0">
              <a:latin typeface="Arial" panose="020B0604020202020204" pitchFamily="34" charset="0"/>
              <a:cs typeface="Arial" panose="020B0604020202020204" pitchFamily="34" charset="0"/>
            </a:rPr>
            <a:t>Metric Tons (Thousands)</a:t>
          </a:r>
        </a:p>
      </cdr:txBody>
    </cdr:sp>
  </cdr:relSizeAnchor>
  <cdr:relSizeAnchor xmlns:cdr="http://schemas.openxmlformats.org/drawingml/2006/chartDrawing">
    <cdr:from>
      <cdr:x>0.01369</cdr:x>
      <cdr:y>0.01539</cdr:y>
    </cdr:from>
    <cdr:to>
      <cdr:x>0.97433</cdr:x>
      <cdr:y>0.10486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A7080515-1D86-4890-A4DC-68E62719A047}"/>
            </a:ext>
          </a:extLst>
        </cdr:cNvPr>
        <cdr:cNvSpPr txBox="1"/>
      </cdr:nvSpPr>
      <cdr:spPr>
        <a:xfrm xmlns:a="http://schemas.openxmlformats.org/drawingml/2006/main">
          <a:off x="50800" y="50800"/>
          <a:ext cx="3563938" cy="2952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2800" b="1">
              <a:latin typeface="Arial" panose="020B0604020202020204" pitchFamily="34" charset="0"/>
              <a:cs typeface="Arial" panose="020B0604020202020204" pitchFamily="34" charset="0"/>
            </a:rPr>
            <a:t>Beef exports by country,</a:t>
          </a:r>
          <a:r>
            <a:rPr lang="en-GB" sz="2800" b="1" baseline="0">
              <a:latin typeface="Arial" panose="020B0604020202020204" pitchFamily="34" charset="0"/>
              <a:cs typeface="Arial" panose="020B0604020202020204" pitchFamily="34" charset="0"/>
            </a:rPr>
            <a:t> April 2017</a:t>
          </a:r>
          <a:endParaRPr lang="en-GB" sz="2800" b="1"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pPr algn="ctr"/>
          <a:endParaRPr lang="en-GB" sz="500" b="1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0.01183</cdr:x>
      <cdr:y>0.91053</cdr:y>
    </cdr:from>
    <cdr:to>
      <cdr:x>1</cdr:x>
      <cdr:y>1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896F67DC-B2F7-4F38-B8BD-5ED228CEA0DC}"/>
            </a:ext>
          </a:extLst>
        </cdr:cNvPr>
        <cdr:cNvSpPr txBox="1"/>
      </cdr:nvSpPr>
      <cdr:spPr>
        <a:xfrm xmlns:a="http://schemas.openxmlformats.org/drawingml/2006/main">
          <a:off x="50800" y="3213287"/>
          <a:ext cx="4244974" cy="3157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b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en-GB" sz="1600" b="0" i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Source:</a:t>
          </a:r>
          <a:r>
            <a:rPr lang="en-GB" sz="1600" b="0" i="0" baseline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 US Department of Agriculture</a:t>
          </a:r>
          <a:endParaRPr lang="en-GB" sz="1400" b="0" i="0" dirty="0">
            <a:solidFill>
              <a:sysClr val="windowText" lastClr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0.65481</cdr:x>
      <cdr:y>0.15127</cdr:y>
    </cdr:from>
    <cdr:to>
      <cdr:x>0.93926</cdr:x>
      <cdr:y>0.24074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96F79A8F-E77E-419A-9EA6-6F4B65370AF4}"/>
            </a:ext>
          </a:extLst>
        </cdr:cNvPr>
        <cdr:cNvSpPr txBox="1"/>
      </cdr:nvSpPr>
      <cdr:spPr>
        <a:xfrm xmlns:a="http://schemas.openxmlformats.org/drawingml/2006/main">
          <a:off x="4953001" y="816858"/>
          <a:ext cx="2151530" cy="4831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600" b="0">
              <a:latin typeface="Arial" panose="020B0604020202020204" pitchFamily="34" charset="0"/>
              <a:cs typeface="Arial" panose="020B0604020202020204" pitchFamily="34" charset="0"/>
            </a:rPr>
            <a:t>Metric Tons (Thousands)</a:t>
          </a:r>
        </a:p>
      </cdr:txBody>
    </cdr:sp>
  </cdr:relSizeAnchor>
  <cdr:relSizeAnchor xmlns:cdr="http://schemas.openxmlformats.org/drawingml/2006/chartDrawing">
    <cdr:from>
      <cdr:x>0.01369</cdr:x>
      <cdr:y>0.01539</cdr:y>
    </cdr:from>
    <cdr:to>
      <cdr:x>0.97433</cdr:x>
      <cdr:y>0.10486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A7080515-1D86-4890-A4DC-68E62719A047}"/>
            </a:ext>
          </a:extLst>
        </cdr:cNvPr>
        <cdr:cNvSpPr txBox="1"/>
      </cdr:nvSpPr>
      <cdr:spPr>
        <a:xfrm xmlns:a="http://schemas.openxmlformats.org/drawingml/2006/main">
          <a:off x="50800" y="50800"/>
          <a:ext cx="3563938" cy="2952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2800" b="1">
              <a:latin typeface="Arial" panose="020B0604020202020204" pitchFamily="34" charset="0"/>
              <a:cs typeface="Arial" panose="020B0604020202020204" pitchFamily="34" charset="0"/>
            </a:rPr>
            <a:t>Beef exports by country,</a:t>
          </a:r>
          <a:r>
            <a:rPr lang="en-GB" sz="2800" b="1" baseline="0">
              <a:latin typeface="Arial" panose="020B0604020202020204" pitchFamily="34" charset="0"/>
              <a:cs typeface="Arial" panose="020B0604020202020204" pitchFamily="34" charset="0"/>
            </a:rPr>
            <a:t> April 2017</a:t>
          </a:r>
          <a:endParaRPr lang="en-GB" sz="2800" b="1"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pPr algn="ctr"/>
          <a:endParaRPr lang="en-GB" sz="500" b="1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0.01183</cdr:x>
      <cdr:y>0.91053</cdr:y>
    </cdr:from>
    <cdr:to>
      <cdr:x>1</cdr:x>
      <cdr:y>1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896F67DC-B2F7-4F38-B8BD-5ED228CEA0DC}"/>
            </a:ext>
          </a:extLst>
        </cdr:cNvPr>
        <cdr:cNvSpPr txBox="1"/>
      </cdr:nvSpPr>
      <cdr:spPr>
        <a:xfrm xmlns:a="http://schemas.openxmlformats.org/drawingml/2006/main">
          <a:off x="50800" y="3213287"/>
          <a:ext cx="4244974" cy="3157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b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en-GB" sz="1600" b="0" i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Source:</a:t>
          </a:r>
          <a:r>
            <a:rPr lang="en-GB" sz="1600" b="0" i="0" baseline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 US Department of Agriculture</a:t>
          </a:r>
          <a:endParaRPr lang="en-GB" sz="1400" b="0" i="0">
            <a:solidFill>
              <a:sysClr val="windowText" lastClr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0.81001</cdr:x>
      <cdr:y>0.12429</cdr:y>
    </cdr:from>
    <cdr:to>
      <cdr:x>1</cdr:x>
      <cdr:y>0.21376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96F79A8F-E77E-419A-9EA6-6F4B65370AF4}"/>
            </a:ext>
          </a:extLst>
        </cdr:cNvPr>
        <cdr:cNvSpPr txBox="1"/>
      </cdr:nvSpPr>
      <cdr:spPr>
        <a:xfrm xmlns:a="http://schemas.openxmlformats.org/drawingml/2006/main">
          <a:off x="6123676" y="671182"/>
          <a:ext cx="1436324" cy="4831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2400" b="0">
              <a:latin typeface="Arial" panose="020B0604020202020204" pitchFamily="34" charset="0"/>
              <a:cs typeface="Arial" panose="020B0604020202020204" pitchFamily="34" charset="0"/>
            </a:rPr>
            <a:t>Millions</a:t>
          </a:r>
        </a:p>
      </cdr:txBody>
    </cdr:sp>
  </cdr:relSizeAnchor>
  <cdr:relSizeAnchor xmlns:cdr="http://schemas.openxmlformats.org/drawingml/2006/chartDrawing">
    <cdr:from>
      <cdr:x>0.01369</cdr:x>
      <cdr:y>0.01539</cdr:y>
    </cdr:from>
    <cdr:to>
      <cdr:x>0.97433</cdr:x>
      <cdr:y>0.08301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A7080515-1D86-4890-A4DC-68E62719A047}"/>
            </a:ext>
          </a:extLst>
        </cdr:cNvPr>
        <cdr:cNvSpPr txBox="1"/>
      </cdr:nvSpPr>
      <cdr:spPr>
        <a:xfrm xmlns:a="http://schemas.openxmlformats.org/drawingml/2006/main">
          <a:off x="103496" y="83106"/>
          <a:ext cx="7262439" cy="3651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2800" b="1">
              <a:latin typeface="Arial" panose="020B0604020202020204" pitchFamily="34" charset="0"/>
              <a:cs typeface="Arial" panose="020B0604020202020204" pitchFamily="34" charset="0"/>
            </a:rPr>
            <a:t>Cow/buffalo</a:t>
          </a:r>
          <a:r>
            <a:rPr lang="en-GB" sz="2800" b="1" baseline="0">
              <a:latin typeface="Arial" panose="020B0604020202020204" pitchFamily="34" charset="0"/>
              <a:cs typeface="Arial" panose="020B0604020202020204" pitchFamily="34" charset="0"/>
            </a:rPr>
            <a:t> population in India by gender</a:t>
          </a:r>
        </a:p>
      </cdr:txBody>
    </cdr:sp>
  </cdr:relSizeAnchor>
  <cdr:relSizeAnchor xmlns:cdr="http://schemas.openxmlformats.org/drawingml/2006/chartDrawing">
    <cdr:from>
      <cdr:x>0.15397</cdr:x>
      <cdr:y>0.60511</cdr:y>
    </cdr:from>
    <cdr:to>
      <cdr:x>0.34395</cdr:x>
      <cdr:y>0.69457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0D23312E-4F83-465D-AA3A-58BDC636CD45}"/>
            </a:ext>
          </a:extLst>
        </cdr:cNvPr>
        <cdr:cNvSpPr txBox="1"/>
      </cdr:nvSpPr>
      <cdr:spPr>
        <a:xfrm xmlns:a="http://schemas.openxmlformats.org/drawingml/2006/main">
          <a:off x="661402" y="2135428"/>
          <a:ext cx="816142" cy="3157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1400" b="0" i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(72%)</a:t>
          </a:r>
          <a:endParaRPr lang="en-GB" sz="1100" b="0" i="0">
            <a:solidFill>
              <a:sysClr val="windowText" lastClr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0.57945</cdr:x>
      <cdr:y>0.74584</cdr:y>
    </cdr:from>
    <cdr:to>
      <cdr:x>0.76944</cdr:x>
      <cdr:y>0.8353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33D5064C-0168-485A-B658-6C05D08DD304}"/>
            </a:ext>
          </a:extLst>
        </cdr:cNvPr>
        <cdr:cNvSpPr txBox="1"/>
      </cdr:nvSpPr>
      <cdr:spPr>
        <a:xfrm xmlns:a="http://schemas.openxmlformats.org/drawingml/2006/main">
          <a:off x="4380642" y="4027536"/>
          <a:ext cx="1436324" cy="4830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1400" b="0" i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(28%)</a:t>
          </a:r>
          <a:endParaRPr lang="en-GB" sz="1100" b="0" i="0">
            <a:solidFill>
              <a:sysClr val="windowText" lastClr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0.01183</cdr:x>
      <cdr:y>0.91053</cdr:y>
    </cdr:from>
    <cdr:to>
      <cdr:x>1</cdr:x>
      <cdr:y>1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896F67DC-B2F7-4F38-B8BD-5ED228CEA0DC}"/>
            </a:ext>
          </a:extLst>
        </cdr:cNvPr>
        <cdr:cNvSpPr txBox="1"/>
      </cdr:nvSpPr>
      <cdr:spPr>
        <a:xfrm xmlns:a="http://schemas.openxmlformats.org/drawingml/2006/main">
          <a:off x="50800" y="3213287"/>
          <a:ext cx="4244974" cy="3157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b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en-GB" sz="1200" b="0" i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Source:</a:t>
          </a:r>
          <a:r>
            <a:rPr lang="en-GB" sz="1200" b="0" i="0" baseline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 Indian Ministry of Agriculture:  </a:t>
          </a:r>
          <a:r>
            <a:rPr lang="en-GB" sz="1200" b="0" i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All India Livestock Census (2012)</a:t>
          </a:r>
          <a:endParaRPr lang="en-GB" sz="1100" b="0" i="0">
            <a:solidFill>
              <a:sysClr val="windowText" lastClr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0.81001</cdr:x>
      <cdr:y>0.12429</cdr:y>
    </cdr:from>
    <cdr:to>
      <cdr:x>1</cdr:x>
      <cdr:y>0.21376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96F79A8F-E77E-419A-9EA6-6F4B65370AF4}"/>
            </a:ext>
          </a:extLst>
        </cdr:cNvPr>
        <cdr:cNvSpPr txBox="1"/>
      </cdr:nvSpPr>
      <cdr:spPr>
        <a:xfrm xmlns:a="http://schemas.openxmlformats.org/drawingml/2006/main">
          <a:off x="6123676" y="671182"/>
          <a:ext cx="1436324" cy="4831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2400" b="0">
              <a:latin typeface="Arial" panose="020B0604020202020204" pitchFamily="34" charset="0"/>
              <a:cs typeface="Arial" panose="020B0604020202020204" pitchFamily="34" charset="0"/>
            </a:rPr>
            <a:t>Millions</a:t>
          </a:r>
        </a:p>
      </cdr:txBody>
    </cdr:sp>
  </cdr:relSizeAnchor>
  <cdr:relSizeAnchor xmlns:cdr="http://schemas.openxmlformats.org/drawingml/2006/chartDrawing">
    <cdr:from>
      <cdr:x>0.57082</cdr:x>
      <cdr:y>0.42427</cdr:y>
    </cdr:from>
    <cdr:to>
      <cdr:x>0.7608</cdr:x>
      <cdr:y>0.51374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F41DE58C-E9C0-4B1A-8E97-7A38CE4B8A4A}"/>
            </a:ext>
          </a:extLst>
        </cdr:cNvPr>
        <cdr:cNvSpPr txBox="1"/>
      </cdr:nvSpPr>
      <cdr:spPr>
        <a:xfrm xmlns:a="http://schemas.openxmlformats.org/drawingml/2006/main">
          <a:off x="2452102" y="1497253"/>
          <a:ext cx="816142" cy="3157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900" b="1" i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missing</a:t>
          </a:r>
        </a:p>
        <a:p xmlns:a="http://schemas.openxmlformats.org/drawingml/2006/main">
          <a:pPr algn="ctr"/>
          <a:r>
            <a:rPr lang="en-GB" sz="900" b="1" i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males</a:t>
          </a:r>
        </a:p>
      </cdr:txBody>
    </cdr:sp>
  </cdr:relSizeAnchor>
  <cdr:relSizeAnchor xmlns:cdr="http://schemas.openxmlformats.org/drawingml/2006/chartDrawing">
    <cdr:from>
      <cdr:x>0.01369</cdr:x>
      <cdr:y>0.01539</cdr:y>
    </cdr:from>
    <cdr:to>
      <cdr:x>0.97433</cdr:x>
      <cdr:y>0.08301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A7080515-1D86-4890-A4DC-68E62719A047}"/>
            </a:ext>
          </a:extLst>
        </cdr:cNvPr>
        <cdr:cNvSpPr txBox="1"/>
      </cdr:nvSpPr>
      <cdr:spPr>
        <a:xfrm xmlns:a="http://schemas.openxmlformats.org/drawingml/2006/main">
          <a:off x="103496" y="83106"/>
          <a:ext cx="7262439" cy="3651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2800" b="1">
              <a:latin typeface="Arial" panose="020B0604020202020204" pitchFamily="34" charset="0"/>
              <a:cs typeface="Arial" panose="020B0604020202020204" pitchFamily="34" charset="0"/>
            </a:rPr>
            <a:t>Cow/buffalo</a:t>
          </a:r>
          <a:r>
            <a:rPr lang="en-GB" sz="2800" b="1" baseline="0">
              <a:latin typeface="Arial" panose="020B0604020202020204" pitchFamily="34" charset="0"/>
              <a:cs typeface="Arial" panose="020B0604020202020204" pitchFamily="34" charset="0"/>
            </a:rPr>
            <a:t> population in India by gender</a:t>
          </a:r>
        </a:p>
      </cdr:txBody>
    </cdr:sp>
  </cdr:relSizeAnchor>
  <cdr:relSizeAnchor xmlns:cdr="http://schemas.openxmlformats.org/drawingml/2006/chartDrawing">
    <cdr:from>
      <cdr:x>0.15397</cdr:x>
      <cdr:y>0.60511</cdr:y>
    </cdr:from>
    <cdr:to>
      <cdr:x>0.34395</cdr:x>
      <cdr:y>0.69457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0D23312E-4F83-465D-AA3A-58BDC636CD45}"/>
            </a:ext>
          </a:extLst>
        </cdr:cNvPr>
        <cdr:cNvSpPr txBox="1"/>
      </cdr:nvSpPr>
      <cdr:spPr>
        <a:xfrm xmlns:a="http://schemas.openxmlformats.org/drawingml/2006/main">
          <a:off x="661402" y="2135428"/>
          <a:ext cx="816142" cy="3157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1400" b="0" i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(72%)</a:t>
          </a:r>
          <a:endParaRPr lang="en-GB" sz="1100" b="0" i="0">
            <a:solidFill>
              <a:sysClr val="windowText" lastClr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0.57945</cdr:x>
      <cdr:y>0.74584</cdr:y>
    </cdr:from>
    <cdr:to>
      <cdr:x>0.76944</cdr:x>
      <cdr:y>0.8353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33D5064C-0168-485A-B658-6C05D08DD304}"/>
            </a:ext>
          </a:extLst>
        </cdr:cNvPr>
        <cdr:cNvSpPr txBox="1"/>
      </cdr:nvSpPr>
      <cdr:spPr>
        <a:xfrm xmlns:a="http://schemas.openxmlformats.org/drawingml/2006/main">
          <a:off x="4380642" y="4027536"/>
          <a:ext cx="1436324" cy="4830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1400" b="0" i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(28%)</a:t>
          </a:r>
          <a:endParaRPr lang="en-GB" sz="1100" b="0" i="0">
            <a:solidFill>
              <a:sysClr val="windowText" lastClr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0.01183</cdr:x>
      <cdr:y>0.91053</cdr:y>
    </cdr:from>
    <cdr:to>
      <cdr:x>1</cdr:x>
      <cdr:y>1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896F67DC-B2F7-4F38-B8BD-5ED228CEA0DC}"/>
            </a:ext>
          </a:extLst>
        </cdr:cNvPr>
        <cdr:cNvSpPr txBox="1"/>
      </cdr:nvSpPr>
      <cdr:spPr>
        <a:xfrm xmlns:a="http://schemas.openxmlformats.org/drawingml/2006/main">
          <a:off x="50800" y="3213287"/>
          <a:ext cx="4244974" cy="3157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b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en-GB" sz="1200" b="0" i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Source:</a:t>
          </a:r>
          <a:r>
            <a:rPr lang="en-GB" sz="1200" b="0" i="0" baseline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 Indian Ministry of Agriculture:  </a:t>
          </a:r>
          <a:r>
            <a:rPr lang="en-GB" sz="1200" b="0" i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All India Livestock Census (2012)</a:t>
          </a:r>
          <a:endParaRPr lang="en-GB" sz="1100" b="0" i="0">
            <a:solidFill>
              <a:sysClr val="windowText" lastClr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</cdr:x>
      <cdr:y>0.00174</cdr:y>
    </cdr:from>
    <cdr:to>
      <cdr:x>0.2</cdr:x>
      <cdr:y>0.10938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616242E9-B49A-48EC-BC7F-EFCE69BC82C0}"/>
            </a:ext>
          </a:extLst>
        </cdr:cNvPr>
        <cdr:cNvSpPr txBox="1"/>
      </cdr:nvSpPr>
      <cdr:spPr>
        <a:xfrm xmlns:a="http://schemas.openxmlformats.org/drawingml/2006/main">
          <a:off x="0" y="4763"/>
          <a:ext cx="914400" cy="2952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800" dirty="0"/>
            <a:t>kg CO</a:t>
          </a:r>
          <a:r>
            <a:rPr lang="en-GB" sz="1800" baseline="30000" dirty="0"/>
            <a:t>2 </a:t>
          </a:r>
          <a:r>
            <a:rPr lang="en-GB" sz="1800" baseline="0" dirty="0"/>
            <a:t>e/ kg of food</a:t>
          </a:r>
          <a:endParaRPr lang="en-GB" sz="18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B4F7F36-0B9B-41EC-8E29-16AD41119C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54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8CD627-5DD5-4DB8-B6CE-D40E277EAB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54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870D87-0719-461F-8C44-D35859AC33E6}" type="datetimeFigureOut">
              <a:rPr lang="en-GB" smtClean="0"/>
              <a:t>11/08/2017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4E36B4-4F84-4C75-976B-0796ABE1B11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8825"/>
            <a:ext cx="2971800" cy="4954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7DAACC-37A8-4059-839D-33C449513B6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9378825"/>
            <a:ext cx="2971800" cy="4954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43C5F1-EF7D-4A9D-9428-9F7E93DCC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1398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CADF59-4D4C-9B4F-9A3C-F29C5B3705B5}" type="datetimeFigureOut">
              <a:rPr lang="en-US" smtClean="0"/>
              <a:t>8/11/2017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690269"/>
            <a:ext cx="548640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718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378824"/>
            <a:ext cx="29718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EFBB2-8918-5A45-B7D2-2A669FBD1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81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o.org/3/i3437e.pdf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Obtained from </a:t>
            </a:r>
            <a:r>
              <a:rPr lang="en-GB" dirty="0" err="1"/>
              <a:t>Wolrd</a:t>
            </a:r>
            <a:r>
              <a:rPr lang="en-GB" dirty="0"/>
              <a:t> Bank Database:   http://data.worldbank.org/indicator/AG.LND.AGRI.ZS.  37.5%.  Downloaded on 2017.07.03.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EFBB2-8918-5A45-B7D2-2A669FBD19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8104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EFBB2-8918-5A45-B7D2-2A669FBD19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5043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https://www.amazon.co.uk/How-Bad-are-Bananas-Everything/dp/1846688914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EFBB2-8918-5A45-B7D2-2A669FBD19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779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https://www.amazon.co.uk/How-Bad-are-Bananas-Everything/dp/1846688914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EFBB2-8918-5A45-B7D2-2A669FBD19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211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Gerber, P.J., Steinfeld, H., Henderson, B.,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Mottet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A.,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Opio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C.,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Dijkman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J.,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Falcucci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A. &amp;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Tempio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G. 2013.  Tackling climate change through livestock – A global assessment of emissions and mitigation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opportunities.Food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Agriculture Organization of the United Nations (FAO), Rome</a:t>
            </a:r>
          </a:p>
          <a:p>
            <a:r>
              <a:rPr lang="en-GB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http://www.fao.org/3/i3437e.pdf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EFBB2-8918-5A45-B7D2-2A669FBD19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291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Bigersson</a:t>
            </a:r>
            <a:r>
              <a:rPr lang="en-GB" dirty="0"/>
              <a:t>, </a:t>
            </a:r>
            <a:r>
              <a:rPr lang="en-GB" dirty="0" err="1"/>
              <a:t>Karlsson</a:t>
            </a:r>
            <a:r>
              <a:rPr lang="en-GB" dirty="0"/>
              <a:t> &amp; </a:t>
            </a:r>
            <a:r>
              <a:rPr lang="en-GB" dirty="0" err="1"/>
              <a:t>Soderlund</a:t>
            </a:r>
            <a:r>
              <a:rPr lang="en-GB" dirty="0"/>
              <a:t> (2009) ‘Soy Milk - an attributional Life Cycle Assessment examining the potential environmental impact of soy milk’ – unpublished project report supervised by Asa Moberg &amp; Anna </a:t>
            </a:r>
            <a:r>
              <a:rPr lang="en-GB" dirty="0" err="1"/>
              <a:t>Bjorlklund</a:t>
            </a:r>
            <a:endParaRPr lang="en-GB" dirty="0"/>
          </a:p>
          <a:p>
            <a:r>
              <a:rPr lang="en-GB" dirty="0"/>
              <a:t>http://envormation.org/wp-content/uploads/2015/08/Soy-milk-an-attributional-Life-Cycle-Assessment-examining-the-potential-environmental-impact-of-soy-milk.pdf</a:t>
            </a:r>
          </a:p>
          <a:p>
            <a:r>
              <a:rPr lang="en-GB" dirty="0"/>
              <a:t>Downloaded on 2017.07.03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EFBB2-8918-5A45-B7D2-2A669FBD19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431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Scarborough, P.,  Appleby, P. N.,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Mizdrak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A., Briggs, A. D., 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Travis,R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C., Bradbury, K. E., Key, T. J., 2014, Dietary greenhouse gas emissions of meat-eaters, fish-eaters, vegetarians and vegans in the UK, </a:t>
            </a:r>
            <a:r>
              <a:rPr lang="en-GB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Climatic Change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DOI: 10.1007/s10584-014-1169-1</a:t>
            </a:r>
          </a:p>
          <a:p>
            <a:endParaRPr lang="en-GB" dirty="0"/>
          </a:p>
          <a:p>
            <a:r>
              <a:rPr lang="en-GB" dirty="0"/>
              <a:t>https://link.springer.com/article/10.1007/s10584-014-1169-1?sa_campaign=email/event/articleAuthor/onlineFirst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EFBB2-8918-5A45-B7D2-2A669FBD19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6733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Lifeexpectancy</a:t>
            </a:r>
            <a:r>
              <a:rPr lang="en-GB" dirty="0"/>
              <a:t> that appears on Google when searching on 2017.07.02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EFBB2-8918-5A45-B7D2-2A669FBD19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8269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US Department of Agriculture (April 2017) ‘Livestock and Poultry: World Markets &amp; Trade’  Foreign Agricultural Service</a:t>
            </a:r>
          </a:p>
          <a:p>
            <a:r>
              <a:rPr lang="en-GB" dirty="0"/>
              <a:t>https://apps.fas.usda.gov/psdonline/circulars/livestock_poultry.pdf</a:t>
            </a:r>
          </a:p>
          <a:p>
            <a:r>
              <a:rPr lang="en-GB" dirty="0"/>
              <a:t>Downloaded on 2 July 2017.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EFBB2-8918-5A45-B7D2-2A669FBD19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6785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US Department of Agriculture (April 2017) ‘Livestock and Poultry: World Markets &amp; Trade’  Foreign Agricultural Service</a:t>
            </a:r>
          </a:p>
          <a:p>
            <a:r>
              <a:rPr lang="en-GB" dirty="0"/>
              <a:t>https://apps.fas.usda.gov/psdonline/circulars/livestock_poultry.pdf</a:t>
            </a:r>
          </a:p>
          <a:p>
            <a:r>
              <a:rPr lang="en-GB" dirty="0"/>
              <a:t>Downloaded on 2 July 2017.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EFBB2-8918-5A45-B7D2-2A669FBD19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5144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Press Information Bureau | Government of India | Ministry of Agriculture</a:t>
            </a:r>
            <a:b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Salient Features of 19th Livestock Census 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Published 03-September-2014 15:19 IST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http://pib.nic.in/newsite/PrintRelease.aspx?relid=109280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Downloaded 2 July 2017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EFBB2-8918-5A45-B7D2-2A669FBD19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6031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Press Information Bureau | Government of India | Ministry of Agriculture ‘Salient Features of 19th Livestock Census’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Published 03-September-2014 15:19 IST  http://pib.nic.in/newsite/PrintRelease.aspx?relid=109280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Downloaded 2 July 2017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EFBB2-8918-5A45-B7D2-2A669FBD19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6232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http://www.nddb.org/information/stats/insemination </a:t>
            </a:r>
          </a:p>
          <a:p>
            <a:r>
              <a:rPr lang="en-GB" dirty="0"/>
              <a:t>http://www.nddb.org/information/stats/pop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EFBB2-8918-5A45-B7D2-2A669FBD19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2158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effectLst/>
              </a:rPr>
              <a:t>L.C. </a:t>
            </a:r>
            <a:r>
              <a:rPr lang="en-GB" dirty="0" err="1">
                <a:effectLst/>
              </a:rPr>
              <a:t>Ponisio</a:t>
            </a:r>
            <a:r>
              <a:rPr lang="en-GB" dirty="0">
                <a:effectLst/>
              </a:rPr>
              <a:t>, L.K. </a:t>
            </a:r>
            <a:r>
              <a:rPr lang="en-GB" dirty="0" err="1">
                <a:effectLst/>
              </a:rPr>
              <a:t>M’Gonigle</a:t>
            </a:r>
            <a:r>
              <a:rPr lang="en-GB" dirty="0">
                <a:effectLst/>
              </a:rPr>
              <a:t>, K.C. Mace, J. Palomino, P. de </a:t>
            </a:r>
            <a:r>
              <a:rPr lang="en-GB" dirty="0" err="1">
                <a:effectLst/>
              </a:rPr>
              <a:t>Valpine</a:t>
            </a:r>
            <a:r>
              <a:rPr lang="en-GB" dirty="0">
                <a:effectLst/>
              </a:rPr>
              <a:t>, </a:t>
            </a:r>
            <a:r>
              <a:rPr lang="en-GB" dirty="0" err="1">
                <a:effectLst/>
              </a:rPr>
              <a:t>C.Kremen</a:t>
            </a:r>
            <a:endParaRPr lang="en-GB" dirty="0">
              <a:effectLst/>
            </a:endParaRPr>
          </a:p>
          <a:p>
            <a:r>
              <a:rPr lang="en-GB" b="1" dirty="0">
                <a:effectLst/>
              </a:rPr>
              <a:t>Diversification practices reduce organic to conventional yield gap</a:t>
            </a:r>
            <a:endParaRPr lang="en-GB" dirty="0">
              <a:effectLst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Proc. Royal Soc. B, 282 (2014), p. 20141396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http://rspb.royalsocietypublishing.org/content/282/1799/20141396 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Downloaded on 2 July 2017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EFBB2-8918-5A45-B7D2-2A669FBD19B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9699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EFBB2-8918-5A45-B7D2-2A669FBD19B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7332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https://www.amazon.co.uk/How-Bad-are-Bananas-Everything/dp/1846688914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EFBB2-8918-5A45-B7D2-2A669FBD19BC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1142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http://timeforchange.org/co2-emissions-shipping-goods </a:t>
            </a:r>
          </a:p>
          <a:p>
            <a:r>
              <a:rPr lang="en-GB" dirty="0"/>
              <a:t>Downloaded on 2 July 2017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EFBB2-8918-5A45-B7D2-2A669FBD19BC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3760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https://www.amazon.co.uk/How-Bad-are-Bananas-Everything/dp/1846688914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EFBB2-8918-5A45-B7D2-2A669FBD19BC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1072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* WRAP (2008) </a:t>
            </a:r>
            <a:r>
              <a:rPr lang="en-GB" sz="1200" i="1" dirty="0"/>
              <a:t>The Food We Waste: A study of the amount of food we throw away in UK households</a:t>
            </a:r>
            <a:endParaRPr lang="en-GB" sz="1200" dirty="0"/>
          </a:p>
          <a:p>
            <a:r>
              <a:rPr lang="en-GB" dirty="0"/>
              <a:t>http://collections.europarchive.org/tna/20100907111047/http:/wrap.org.uk/downloads/summary_v21.0218b6a2.5460.pdf</a:t>
            </a:r>
          </a:p>
          <a:p>
            <a:r>
              <a:rPr lang="en-GB" dirty="0"/>
              <a:t>Downloaded on 10 August 2017.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EFBB2-8918-5A45-B7D2-2A669FBD19BC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633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00F95-E30D-BB4D-83B8-314C8A5E2A88}" type="datetimeFigureOut">
              <a:rPr lang="en-US" smtClean="0"/>
              <a:t>8/11/2017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0B08F-7C67-1847-948D-A6CAA6801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283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00F95-E30D-BB4D-83B8-314C8A5E2A88}" type="datetimeFigureOut">
              <a:rPr lang="en-US" smtClean="0"/>
              <a:t>8/11/2017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0B08F-7C67-1847-948D-A6CAA6801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561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00F95-E30D-BB4D-83B8-314C8A5E2A88}" type="datetimeFigureOut">
              <a:rPr lang="en-US" smtClean="0"/>
              <a:t>8/11/2017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0B08F-7C67-1847-948D-A6CAA6801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592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00F95-E30D-BB4D-83B8-314C8A5E2A88}" type="datetimeFigureOut">
              <a:rPr lang="en-US" smtClean="0"/>
              <a:t>8/11/2017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0B08F-7C67-1847-948D-A6CAA6801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846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00F95-E30D-BB4D-83B8-314C8A5E2A88}" type="datetimeFigureOut">
              <a:rPr lang="en-US" smtClean="0"/>
              <a:t>8/11/2017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0B08F-7C67-1847-948D-A6CAA6801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831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00F95-E30D-BB4D-83B8-314C8A5E2A88}" type="datetimeFigureOut">
              <a:rPr lang="en-US" smtClean="0"/>
              <a:t>8/11/2017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0B08F-7C67-1847-948D-A6CAA6801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487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00F95-E30D-BB4D-83B8-314C8A5E2A88}" type="datetimeFigureOut">
              <a:rPr lang="en-US" smtClean="0"/>
              <a:t>8/11/2017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0B08F-7C67-1847-948D-A6CAA6801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917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00F95-E30D-BB4D-83B8-314C8A5E2A88}" type="datetimeFigureOut">
              <a:rPr lang="en-US" smtClean="0"/>
              <a:t>8/11/2017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0B08F-7C67-1847-948D-A6CAA6801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582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00F95-E30D-BB4D-83B8-314C8A5E2A88}" type="datetimeFigureOut">
              <a:rPr lang="en-US" smtClean="0"/>
              <a:t>8/11/2017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0B08F-7C67-1847-948D-A6CAA6801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963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00F95-E30D-BB4D-83B8-314C8A5E2A88}" type="datetimeFigureOut">
              <a:rPr lang="en-US" smtClean="0"/>
              <a:t>8/11/2017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0B08F-7C67-1847-948D-A6CAA6801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278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00F95-E30D-BB4D-83B8-314C8A5E2A88}" type="datetimeFigureOut">
              <a:rPr lang="en-US" smtClean="0"/>
              <a:t>8/11/2017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0B08F-7C67-1847-948D-A6CAA6801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185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00F95-E30D-BB4D-83B8-314C8A5E2A88}" type="datetimeFigureOut">
              <a:rPr lang="en-US" smtClean="0"/>
              <a:t>8/11/2017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0B08F-7C67-1847-948D-A6CAA6801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163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Edible_protein_per_unit_area_of_land" TargetMode="Externa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5-20 at 21.40.37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3482340"/>
          </a:xfrm>
          <a:prstGeom prst="rect">
            <a:avLst/>
          </a:prstGeom>
        </p:spPr>
      </p:pic>
      <p:pic>
        <p:nvPicPr>
          <p:cNvPr id="6" name="Picture 5" descr="Screen shot 2016-05-20 at 21.42.11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17888"/>
            <a:ext cx="9144000" cy="37401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543" y="2733179"/>
            <a:ext cx="8983226" cy="1470025"/>
          </a:xfrm>
          <a:solidFill>
            <a:schemeClr val="tx1">
              <a:alpha val="50000"/>
            </a:schemeClr>
          </a:solidFill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Ethical and environmental issues in modern food: How Jainism helps</a:t>
            </a:r>
          </a:p>
        </p:txBody>
      </p:sp>
    </p:spTree>
    <p:extLst>
      <p:ext uri="{BB962C8B-B14F-4D97-AF65-F5344CB8AC3E}">
        <p14:creationId xmlns:p14="http://schemas.microsoft.com/office/powerpoint/2010/main" val="1184692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Personal introduction: Sagar Shah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77072" cy="5068824"/>
          </a:xfrm>
        </p:spPr>
        <p:txBody>
          <a:bodyPr>
            <a:normAutofit lnSpcReduction="10000"/>
          </a:bodyPr>
          <a:lstStyle/>
          <a:p>
            <a:r>
              <a:rPr lang="en-GB" sz="4000" dirty="0"/>
              <a:t>Born, raised &amp; live in London, UK</a:t>
            </a:r>
          </a:p>
          <a:p>
            <a:r>
              <a:rPr lang="en-GB" sz="4000" dirty="0"/>
              <a:t>Attended JAINA 2007 (NJ) &amp; studied at International Summer School for Jain Studies in 2013</a:t>
            </a:r>
          </a:p>
          <a:p>
            <a:r>
              <a:rPr lang="en-GB" sz="4000" dirty="0"/>
              <a:t>Worked at environmental campaign group (Friends of the Earth) and think-tank (New Economics Foundation)</a:t>
            </a:r>
          </a:p>
          <a:p>
            <a:r>
              <a:rPr lang="en-GB" sz="4000" dirty="0"/>
              <a:t>Trustee of UK Vegan Society since 2015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2343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Questions for the audience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088"/>
            <a:ext cx="8229600" cy="178162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600" dirty="0"/>
              <a:t>Please stand up if you believe we as a community should try and eat in an ethical and sustainable way?</a:t>
            </a:r>
          </a:p>
          <a:p>
            <a:pPr marL="0" indent="0">
              <a:buNone/>
            </a:pPr>
            <a:endParaRPr lang="en-GB" sz="1600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B3B104-F79C-4040-BF38-A94E8585B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652" y="3564391"/>
            <a:ext cx="5885898" cy="2592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050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Aim of the talk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768250"/>
            <a:ext cx="8546592" cy="474227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Go through some environmental and ethical issues in modern food production, and discuss how Jain principles can help us live a lower </a:t>
            </a:r>
            <a:r>
              <a:rPr lang="en-US" sz="3600" dirty="0" err="1"/>
              <a:t>himsa</a:t>
            </a:r>
            <a:r>
              <a:rPr lang="en-US" sz="3600" dirty="0"/>
              <a:t>, more sustainable life.</a:t>
            </a:r>
          </a:p>
          <a:p>
            <a:pPr marL="0" indent="0" algn="ctr">
              <a:buNone/>
            </a:pPr>
            <a:endParaRPr lang="en-US" sz="3600" dirty="0"/>
          </a:p>
          <a:p>
            <a:pPr marL="0" indent="0" algn="ctr">
              <a:buNone/>
            </a:pPr>
            <a:r>
              <a:rPr lang="en-US" sz="3600" i="1" dirty="0"/>
              <a:t>Hope you all learn something new</a:t>
            </a:r>
          </a:p>
        </p:txBody>
      </p:sp>
    </p:spTree>
    <p:extLst>
      <p:ext uri="{BB962C8B-B14F-4D97-AF65-F5344CB8AC3E}">
        <p14:creationId xmlns:p14="http://schemas.microsoft.com/office/powerpoint/2010/main" val="4089796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Disclaimer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417638"/>
            <a:ext cx="8546592" cy="509288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/>
              <a:t>Not familiar 100% with food production and supply chains in North America</a:t>
            </a:r>
          </a:p>
          <a:p>
            <a:pPr marL="0" indent="0" algn="ctr">
              <a:buNone/>
            </a:pPr>
            <a:endParaRPr lang="en-US" sz="1600" dirty="0"/>
          </a:p>
          <a:p>
            <a:pPr marL="0" indent="0" algn="ctr">
              <a:buNone/>
            </a:pPr>
            <a:r>
              <a:rPr lang="en-US" dirty="0"/>
              <a:t>Principles will be similar, but specific examples I refer to which are true in the UK may not be so true in the US.</a:t>
            </a:r>
          </a:p>
          <a:p>
            <a:pPr marL="0" indent="0" algn="ctr">
              <a:buNone/>
            </a:pPr>
            <a:endParaRPr lang="en-US" sz="1600" dirty="0"/>
          </a:p>
          <a:p>
            <a:pPr marL="0" indent="0" algn="ctr">
              <a:buNone/>
            </a:pPr>
            <a:r>
              <a:rPr lang="en-US" dirty="0"/>
              <a:t>Also not familiar with pros and cons of genetically modified foods. Production of GM crops largely banned in Europe (except maize in Spain &amp; a  weevil resistant potato crop)</a:t>
            </a:r>
          </a:p>
          <a:p>
            <a:pPr marL="0" indent="0" algn="ctr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84459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A13A1-3963-43B0-B587-7E085E9B6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AC6CB-720A-4184-9B52-AEAB755DD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887686"/>
          </a:xfrm>
        </p:spPr>
        <p:txBody>
          <a:bodyPr>
            <a:normAutofit/>
          </a:bodyPr>
          <a:lstStyle/>
          <a:p>
            <a:r>
              <a:rPr lang="en-GB" dirty="0"/>
              <a:t>The general challenge</a:t>
            </a:r>
          </a:p>
          <a:p>
            <a:r>
              <a:rPr lang="en-GB" dirty="0"/>
              <a:t>Dairy and eggs</a:t>
            </a:r>
          </a:p>
          <a:p>
            <a:r>
              <a:rPr lang="en-GB" dirty="0"/>
              <a:t>Organic food</a:t>
            </a:r>
          </a:p>
          <a:p>
            <a:r>
              <a:rPr lang="en-GB" dirty="0"/>
              <a:t>Palm Oil</a:t>
            </a:r>
          </a:p>
          <a:p>
            <a:r>
              <a:rPr lang="en-GB" dirty="0"/>
              <a:t>Out of season vegetables</a:t>
            </a:r>
          </a:p>
          <a:p>
            <a:r>
              <a:rPr lang="en-GB" dirty="0"/>
              <a:t>Air-freighted foods</a:t>
            </a:r>
          </a:p>
          <a:p>
            <a:r>
              <a:rPr lang="en-GB" dirty="0"/>
              <a:t>Food waste</a:t>
            </a:r>
          </a:p>
          <a:p>
            <a:r>
              <a:rPr lang="en-GB" dirty="0"/>
              <a:t>How Jainism can help</a:t>
            </a:r>
          </a:p>
        </p:txBody>
      </p:sp>
    </p:spTree>
    <p:extLst>
      <p:ext uri="{BB962C8B-B14F-4D97-AF65-F5344CB8AC3E}">
        <p14:creationId xmlns:p14="http://schemas.microsoft.com/office/powerpoint/2010/main" val="3814174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A13A1-3963-43B0-B587-7E085E9B6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general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AC6CB-720A-4184-9B52-AEAB755DD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743" y="2199502"/>
            <a:ext cx="8440057" cy="42883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How much of the world’s land do we dedicate to food production?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D440067-433E-4F76-8CA4-636F296ACDE0}"/>
              </a:ext>
            </a:extLst>
          </p:cNvPr>
          <p:cNvSpPr txBox="1">
            <a:spLocks/>
          </p:cNvSpPr>
          <p:nvPr/>
        </p:nvSpPr>
        <p:spPr>
          <a:xfrm>
            <a:off x="163322" y="5909130"/>
            <a:ext cx="9202131" cy="1327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600" dirty="0"/>
              <a:t>*</a:t>
            </a:r>
            <a:r>
              <a:rPr lang="en-GB" sz="900" dirty="0"/>
              <a:t> </a:t>
            </a:r>
            <a:r>
              <a:rPr lang="en-GB" sz="1600" dirty="0"/>
              <a:t>Food &amp; Agriculture Organisation (2011)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628863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A13A1-3963-43B0-B587-7E085E9B6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general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AC6CB-720A-4184-9B52-AEAB755DD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743" y="1417638"/>
            <a:ext cx="8440057" cy="507024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dirty="0"/>
              <a:t>The general challenge:</a:t>
            </a:r>
          </a:p>
          <a:p>
            <a:r>
              <a:rPr lang="en-GB" dirty="0"/>
              <a:t>Global population of 7bn, expected to rise to 9bn</a:t>
            </a:r>
          </a:p>
          <a:p>
            <a:r>
              <a:rPr lang="en-GB" dirty="0"/>
              <a:t>37.5% of the Earth’s land used for agriculture*</a:t>
            </a:r>
          </a:p>
          <a:p>
            <a:r>
              <a:rPr lang="en-GB" dirty="0"/>
              <a:t>All land used for farming displaces other forms of life</a:t>
            </a:r>
          </a:p>
          <a:p>
            <a:r>
              <a:rPr lang="en-GB" dirty="0"/>
              <a:t>Live stock accounts for 15% to 50% of greenhouse gas emissions, depending on source and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The general solutions:</a:t>
            </a:r>
          </a:p>
          <a:p>
            <a:r>
              <a:rPr lang="en-GB" dirty="0"/>
              <a:t>Eat less </a:t>
            </a:r>
          </a:p>
          <a:p>
            <a:r>
              <a:rPr lang="en-GB" dirty="0"/>
              <a:t>Choose foods that require fewer resources</a:t>
            </a:r>
          </a:p>
          <a:p>
            <a:r>
              <a:rPr lang="en-GB" dirty="0"/>
              <a:t>Choose foods that are less destructive/violent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D440067-433E-4F76-8CA4-636F296ACDE0}"/>
              </a:ext>
            </a:extLst>
          </p:cNvPr>
          <p:cNvSpPr txBox="1">
            <a:spLocks/>
          </p:cNvSpPr>
          <p:nvPr/>
        </p:nvSpPr>
        <p:spPr>
          <a:xfrm>
            <a:off x="163322" y="5909130"/>
            <a:ext cx="9202131" cy="1327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600" dirty="0"/>
              <a:t>*</a:t>
            </a:r>
            <a:r>
              <a:rPr lang="en-GB" sz="900" dirty="0"/>
              <a:t> </a:t>
            </a:r>
            <a:r>
              <a:rPr lang="en-GB" sz="1600" dirty="0"/>
              <a:t>Food &amp; Agriculture Organisation (2014)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89878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A13A1-3963-43B0-B587-7E085E9B6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Dairy products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867B20F-9EAB-4A21-B478-26C78AB8697C}"/>
              </a:ext>
            </a:extLst>
          </p:cNvPr>
          <p:cNvSpPr txBox="1">
            <a:spLocks/>
          </p:cNvSpPr>
          <p:nvPr/>
        </p:nvSpPr>
        <p:spPr>
          <a:xfrm>
            <a:off x="0" y="4345473"/>
            <a:ext cx="469892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/>
              <a:t>Environmental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4A79EF-D62A-422B-A1B1-231CE5F40E42}"/>
              </a:ext>
            </a:extLst>
          </p:cNvPr>
          <p:cNvSpPr txBox="1">
            <a:spLocks/>
          </p:cNvSpPr>
          <p:nvPr/>
        </p:nvSpPr>
        <p:spPr>
          <a:xfrm>
            <a:off x="4445074" y="4327848"/>
            <a:ext cx="469892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/>
              <a:t>Ethical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E5BBD7-C126-41ED-BB3C-7F86845770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218" y="2243708"/>
            <a:ext cx="2752489" cy="21017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09B37D7-7A2E-4085-9707-03C4111848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2651" y="2272742"/>
            <a:ext cx="3323771" cy="210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221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Environmental impacts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D6D413D-DB28-489A-9184-9D49C8790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37325"/>
            <a:ext cx="8229600" cy="53206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Think about a cup of tea or coffee with a splash of cow’s milk.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dirty="0"/>
              <a:t>Of the greenhouse gas emissions involved in the drink, how much comes from?</a:t>
            </a:r>
          </a:p>
          <a:p>
            <a:r>
              <a:rPr lang="en-US" dirty="0"/>
              <a:t>Growing the tea/coffee and transporting it</a:t>
            </a:r>
          </a:p>
          <a:p>
            <a:r>
              <a:rPr lang="en-US" dirty="0"/>
              <a:t>Boiling the water</a:t>
            </a:r>
          </a:p>
          <a:p>
            <a:r>
              <a:rPr lang="en-US" dirty="0"/>
              <a:t>Adding a bit of milk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245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Environmental impacts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773FFAD-4E06-4644-A3D4-E3C3F37C7B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1206277"/>
              </p:ext>
            </p:extLst>
          </p:nvPr>
        </p:nvGraphicFramePr>
        <p:xfrm>
          <a:off x="1545771" y="1446666"/>
          <a:ext cx="6052457" cy="3856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021281D0-E20B-4335-A3F8-8F4238302D37}"/>
              </a:ext>
            </a:extLst>
          </p:cNvPr>
          <p:cNvSpPr txBox="1">
            <a:spLocks/>
          </p:cNvSpPr>
          <p:nvPr/>
        </p:nvSpPr>
        <p:spPr>
          <a:xfrm>
            <a:off x="457200" y="547075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DA3DBD4-6704-4BF9-BB2D-B7173CA86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756048"/>
            <a:ext cx="9144000" cy="1101951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dirty="0"/>
              <a:t>A small splash of milk does more environmental damage than growing and shipping tea/coffee and boiling water.</a:t>
            </a:r>
          </a:p>
          <a:p>
            <a:pPr algn="ctr"/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D68530D-0087-403A-853E-3DA71837EE23}"/>
              </a:ext>
            </a:extLst>
          </p:cNvPr>
          <p:cNvSpPr txBox="1">
            <a:spLocks/>
          </p:cNvSpPr>
          <p:nvPr/>
        </p:nvSpPr>
        <p:spPr>
          <a:xfrm>
            <a:off x="1654629" y="5302704"/>
            <a:ext cx="5413828" cy="28529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400" dirty="0"/>
              <a:t>Source: Mike Berners-Lee (2010) ‘How bad are bananas’</a:t>
            </a:r>
            <a:endParaRPr lang="en-US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944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Environmental impacts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21281D0-E20B-4335-A3F8-8F4238302D37}"/>
              </a:ext>
            </a:extLst>
          </p:cNvPr>
          <p:cNvSpPr txBox="1">
            <a:spLocks/>
          </p:cNvSpPr>
          <p:nvPr/>
        </p:nvSpPr>
        <p:spPr>
          <a:xfrm>
            <a:off x="457200" y="547075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773FFAD-4E06-4644-A3D4-E3C3F37C7B0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045028" y="1404598"/>
          <a:ext cx="7053943" cy="3965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7006B1B-862C-4D31-B629-4379E660C68D}"/>
              </a:ext>
            </a:extLst>
          </p:cNvPr>
          <p:cNvSpPr txBox="1">
            <a:spLocks/>
          </p:cNvSpPr>
          <p:nvPr/>
        </p:nvSpPr>
        <p:spPr>
          <a:xfrm>
            <a:off x="1175657" y="5370286"/>
            <a:ext cx="5413828" cy="28529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400" dirty="0"/>
              <a:t>Source: Mike Berners-Lee (2010) ‘How bad are bananas’</a:t>
            </a:r>
            <a:endParaRPr lang="en-US" sz="1600" dirty="0"/>
          </a:p>
          <a:p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ED7EE6D-6950-471C-AEDC-B9C540CE6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865246"/>
            <a:ext cx="9045146" cy="1270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/>
              <a:t>Lattes do a lot more environmental damage than regular drinks</a:t>
            </a:r>
          </a:p>
        </p:txBody>
      </p:sp>
    </p:spTree>
    <p:extLst>
      <p:ext uri="{BB962C8B-B14F-4D97-AF65-F5344CB8AC3E}">
        <p14:creationId xmlns:p14="http://schemas.microsoft.com/office/powerpoint/2010/main" val="893844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45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Animals are an inefficient food source</a:t>
            </a:r>
          </a:p>
        </p:txBody>
      </p:sp>
      <p:pic>
        <p:nvPicPr>
          <p:cNvPr id="2050" name="Picture 2" descr="https://s-media-cache-ak0.pinimg.com/originals/cc/3b/11/cc3b117c5c75bd2289d57b20f53d319f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44995" y="3396164"/>
            <a:ext cx="4650398" cy="3236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13239" y="958358"/>
            <a:ext cx="8607669" cy="2409093"/>
          </a:xfrm>
        </p:spPr>
        <p:txBody>
          <a:bodyPr>
            <a:normAutofit fontScale="92500" lnSpcReduction="20000"/>
          </a:bodyPr>
          <a:lstStyle/>
          <a:p>
            <a:r>
              <a:rPr lang="en-GB" sz="3600" dirty="0"/>
              <a:t>They burn a lot of energy to keep warm</a:t>
            </a:r>
          </a:p>
          <a:p>
            <a:r>
              <a:rPr lang="en-GB" sz="3600" dirty="0"/>
              <a:t>Also need a lot of land and water</a:t>
            </a:r>
          </a:p>
          <a:p>
            <a:r>
              <a:rPr lang="en-GB" sz="3600" dirty="0"/>
              <a:t>United Nations: Livestock cause 15% of greenhouse gas emissions*</a:t>
            </a:r>
          </a:p>
          <a:p>
            <a:r>
              <a:rPr lang="en-GB" sz="3600" dirty="0"/>
              <a:t>Cows account for 60% of this, due to methane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392F375-6286-447D-AB74-087A1E3F7D40}"/>
              </a:ext>
            </a:extLst>
          </p:cNvPr>
          <p:cNvSpPr txBox="1">
            <a:spLocks/>
          </p:cNvSpPr>
          <p:nvPr/>
        </p:nvSpPr>
        <p:spPr>
          <a:xfrm>
            <a:off x="268165" y="6566831"/>
            <a:ext cx="8607669" cy="49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100" dirty="0"/>
              <a:t>*FAO (2013) Tackling climate change through livestock – A global assessment of emissions and mitigation opportunities</a:t>
            </a:r>
          </a:p>
          <a:p>
            <a:pPr marL="0" indent="0">
              <a:buFont typeface="Arial"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92650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731" y="274638"/>
            <a:ext cx="8581291" cy="1143000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Comparison of soya milk and cow milk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046" y="1601259"/>
            <a:ext cx="8053754" cy="4512531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05509" y="5910506"/>
            <a:ext cx="858129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800" dirty="0"/>
              <a:t>Source:  Swedish study – </a:t>
            </a:r>
            <a:r>
              <a:rPr lang="en-GB" sz="1800" dirty="0" err="1"/>
              <a:t>Birgersson</a:t>
            </a:r>
            <a:r>
              <a:rPr lang="en-GB" sz="1800" dirty="0"/>
              <a:t> et al (2009)</a:t>
            </a:r>
          </a:p>
        </p:txBody>
      </p:sp>
    </p:spTree>
    <p:extLst>
      <p:ext uri="{BB962C8B-B14F-4D97-AF65-F5344CB8AC3E}">
        <p14:creationId xmlns:p14="http://schemas.microsoft.com/office/powerpoint/2010/main" val="8024808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1632"/>
            <a:ext cx="8796704" cy="1143000"/>
          </a:xfrm>
        </p:spPr>
        <p:txBody>
          <a:bodyPr>
            <a:noAutofit/>
          </a:bodyPr>
          <a:lstStyle/>
          <a:p>
            <a:r>
              <a:rPr lang="en-GB" sz="3600" b="1" dirty="0"/>
              <a:t>Studies suggest vegan diets appear to be better for climate change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A3878732-8A1F-4BD0-865F-C8B881A2449D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901904" y="1157494"/>
          <a:ext cx="7560000" cy="54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77188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Violence in milk production</a:t>
            </a:r>
          </a:p>
        </p:txBody>
      </p:sp>
    </p:spTree>
    <p:extLst>
      <p:ext uri="{BB962C8B-B14F-4D97-AF65-F5344CB8AC3E}">
        <p14:creationId xmlns:p14="http://schemas.microsoft.com/office/powerpoint/2010/main" val="17205865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Violence in milk production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37326"/>
            <a:ext cx="8229600" cy="1895604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800000"/>
                </a:solidFill>
              </a:rPr>
              <a:t>Forced pregnancy </a:t>
            </a:r>
            <a:r>
              <a:rPr lang="en-US" dirty="0">
                <a:solidFill>
                  <a:srgbClr val="000000"/>
                </a:solidFill>
              </a:rPr>
              <a:t>through </a:t>
            </a:r>
            <a:r>
              <a:rPr lang="en-US" b="1" dirty="0">
                <a:solidFill>
                  <a:srgbClr val="800000"/>
                </a:solidFill>
              </a:rPr>
              <a:t>insemination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 Immediate </a:t>
            </a:r>
            <a:r>
              <a:rPr lang="en-US" b="1" dirty="0">
                <a:solidFill>
                  <a:srgbClr val="800000"/>
                </a:solidFill>
              </a:rPr>
              <a:t>killing of male calves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 Premature </a:t>
            </a:r>
            <a:r>
              <a:rPr lang="en-US" b="1" dirty="0">
                <a:solidFill>
                  <a:srgbClr val="800000"/>
                </a:solidFill>
              </a:rPr>
              <a:t>killing</a:t>
            </a:r>
            <a:r>
              <a:rPr lang="en-US" dirty="0">
                <a:solidFill>
                  <a:srgbClr val="000000"/>
                </a:solidFill>
              </a:rPr>
              <a:t> of retired </a:t>
            </a:r>
            <a:r>
              <a:rPr lang="en-US" b="1" dirty="0">
                <a:solidFill>
                  <a:srgbClr val="800000"/>
                </a:solidFill>
              </a:rPr>
              <a:t>dairy cows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3138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4042"/>
            <a:ext cx="8229600" cy="89482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Milk production requires pregnancy</a:t>
            </a:r>
          </a:p>
        </p:txBody>
      </p:sp>
      <p:pic>
        <p:nvPicPr>
          <p:cNvPr id="13" name="Picture 12" descr="Screen shot 2016-08-29 at 18.16.19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7631" y="2279173"/>
            <a:ext cx="6068391" cy="4033394"/>
          </a:xfrm>
          <a:prstGeom prst="rect">
            <a:avLst/>
          </a:prstGeom>
        </p:spPr>
      </p:pic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0" y="1287427"/>
            <a:ext cx="9144000" cy="81257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dirty="0"/>
              <a:t>Like humans, cows produce milk to feed their offspring.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000000"/>
                </a:solidFill>
              </a:rPr>
              <a:t>Continual milk production </a:t>
            </a:r>
            <a:r>
              <a:rPr lang="en-US" u="sng" dirty="0">
                <a:solidFill>
                  <a:srgbClr val="000000"/>
                </a:solidFill>
              </a:rPr>
              <a:t>requires</a:t>
            </a:r>
            <a:r>
              <a:rPr lang="en-US" dirty="0">
                <a:solidFill>
                  <a:srgbClr val="000000"/>
                </a:solidFill>
              </a:rPr>
              <a:t> repeated pregnancy.</a:t>
            </a:r>
          </a:p>
        </p:txBody>
      </p:sp>
    </p:spTree>
    <p:extLst>
      <p:ext uri="{BB962C8B-B14F-4D97-AF65-F5344CB8AC3E}">
        <p14:creationId xmlns:p14="http://schemas.microsoft.com/office/powerpoint/2010/main" val="2498264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4042"/>
            <a:ext cx="8229600" cy="894821"/>
          </a:xfrm>
        </p:spPr>
        <p:txBody>
          <a:bodyPr>
            <a:normAutofit/>
          </a:bodyPr>
          <a:lstStyle/>
          <a:p>
            <a:r>
              <a:rPr lang="en-US" b="1" dirty="0"/>
              <a:t>Artificial insemination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91744" y="1204196"/>
            <a:ext cx="8952256" cy="81257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dirty="0"/>
              <a:t>To ensure optimal milk production and control costs, cows are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forcefully made pregnant</a:t>
            </a:r>
            <a:r>
              <a:rPr lang="en-US" dirty="0"/>
              <a:t> approximately once a year through </a:t>
            </a:r>
            <a:r>
              <a:rPr lang="en-US" b="1" dirty="0">
                <a:solidFill>
                  <a:srgbClr val="953735"/>
                </a:solidFill>
              </a:rPr>
              <a:t>artificial insemination</a:t>
            </a:r>
            <a:r>
              <a:rPr lang="en-US" dirty="0"/>
              <a:t>.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3" name="Picture 2" descr="Screen shot 2016-08-29 at 18.21.4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731" y="1986822"/>
            <a:ext cx="6799006" cy="4539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5136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74042"/>
            <a:ext cx="8557923" cy="89482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Newborn calves can be male or female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91744" y="1091021"/>
            <a:ext cx="8952256" cy="81257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The fate of a newborn calf depends on its gender</a:t>
            </a: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4" name="Picture 3" descr="Screen shot 2016-08-29 at 18.28.2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0823" y="1793453"/>
            <a:ext cx="6028653" cy="4619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7965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74042"/>
            <a:ext cx="8557923" cy="894821"/>
          </a:xfrm>
        </p:spPr>
        <p:txBody>
          <a:bodyPr>
            <a:normAutofit/>
          </a:bodyPr>
          <a:lstStyle/>
          <a:p>
            <a:r>
              <a:rPr lang="en-US" b="1" dirty="0"/>
              <a:t>Female calves can produce milk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91744" y="1091021"/>
            <a:ext cx="8952256" cy="81257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400" dirty="0"/>
              <a:t>They can therefore be kept and be made repeatedly pregnant like their mothers.</a:t>
            </a: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3" name="Picture 2" descr="Screen shot 2016-08-29 at 18.32.4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7340" y="1903591"/>
            <a:ext cx="6739631" cy="446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8748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74042"/>
            <a:ext cx="8557923" cy="894821"/>
          </a:xfrm>
        </p:spPr>
        <p:txBody>
          <a:bodyPr>
            <a:normAutofit/>
          </a:bodyPr>
          <a:lstStyle/>
          <a:p>
            <a:r>
              <a:rPr lang="en-US" b="1" dirty="0"/>
              <a:t>But male calves have no value alive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91744" y="1443121"/>
            <a:ext cx="8952256" cy="619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u="sng" dirty="0">
                <a:solidFill>
                  <a:srgbClr val="FF0000"/>
                </a:solidFill>
              </a:rPr>
              <a:t>Costs to keep male calves alive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3041927"/>
            <a:ext cx="9144000" cy="619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800" dirty="0"/>
              <a:t>Food               Water                  Land             Veterinary Bills</a:t>
            </a:r>
            <a:endParaRPr lang="en-US" sz="2800" dirty="0">
              <a:solidFill>
                <a:srgbClr val="000000"/>
              </a:solidFill>
            </a:endParaRPr>
          </a:p>
        </p:txBody>
      </p:sp>
      <p:pic>
        <p:nvPicPr>
          <p:cNvPr id="4" name="Picture 3" descr="Screen shot 2016-08-29 at 18.41.00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" y="2359078"/>
            <a:ext cx="1295059" cy="682849"/>
          </a:xfrm>
          <a:prstGeom prst="rect">
            <a:avLst/>
          </a:prstGeom>
        </p:spPr>
      </p:pic>
      <p:pic>
        <p:nvPicPr>
          <p:cNvPr id="7" name="Picture 6" descr="Screen shot 2016-08-29 at 18.42.19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7771" y="2207271"/>
            <a:ext cx="1321426" cy="879963"/>
          </a:xfrm>
          <a:prstGeom prst="rect">
            <a:avLst/>
          </a:prstGeom>
        </p:spPr>
      </p:pic>
      <p:pic>
        <p:nvPicPr>
          <p:cNvPr id="8" name="Picture 7" descr="Screen shot 2016-08-29 at 18.43.39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7815" y="2257362"/>
            <a:ext cx="1540310" cy="804722"/>
          </a:xfrm>
          <a:prstGeom prst="rect">
            <a:avLst/>
          </a:prstGeom>
        </p:spPr>
      </p:pic>
      <p:pic>
        <p:nvPicPr>
          <p:cNvPr id="9" name="Picture 8" descr="Screen shot 2016-08-29 at 18.45.23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3855" y="2207271"/>
            <a:ext cx="1364815" cy="925298"/>
          </a:xfrm>
          <a:prstGeom prst="rect">
            <a:avLst/>
          </a:prstGeom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191744" y="4250423"/>
            <a:ext cx="8952256" cy="619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800" b="1" u="sng" dirty="0">
                <a:solidFill>
                  <a:srgbClr val="004500"/>
                </a:solidFill>
              </a:rPr>
              <a:t>Benefits to farmers from keeping male calves alive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114681" y="4879363"/>
            <a:ext cx="9144000" cy="619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800" dirty="0"/>
              <a:t>Beef?              Working on farms?            Breeding?    </a:t>
            </a:r>
            <a:endParaRPr lang="en-US" sz="2800" dirty="0">
              <a:solidFill>
                <a:srgbClr val="000000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1121446" y="4905955"/>
            <a:ext cx="888154" cy="54769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184312" y="4915739"/>
            <a:ext cx="825288" cy="45932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3862305" y="4912971"/>
            <a:ext cx="888154" cy="54769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925171" y="4922755"/>
            <a:ext cx="825288" cy="45932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6982026" y="4922755"/>
            <a:ext cx="888154" cy="54769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7044892" y="4932539"/>
            <a:ext cx="825288" cy="45932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32646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392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So male calves are </a:t>
            </a:r>
            <a:r>
              <a:rPr lang="en-US" b="1" dirty="0">
                <a:solidFill>
                  <a:srgbClr val="800000"/>
                </a:solidFill>
              </a:rPr>
              <a:t>killed promptly</a:t>
            </a:r>
          </a:p>
        </p:txBody>
      </p:sp>
      <p:pic>
        <p:nvPicPr>
          <p:cNvPr id="4" name="Picture 3" descr="Screen shot 2016-08-29 at 18.59.16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6095" y="2272725"/>
            <a:ext cx="7762784" cy="4140439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91744" y="1355093"/>
            <a:ext cx="8952256" cy="81257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They are normally killed within days of being born.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3136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Dairy cows could live for a long time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19481" y="1810261"/>
            <a:ext cx="4333263" cy="1798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60000"/>
              </a:lnSpc>
            </a:pPr>
            <a:r>
              <a:rPr lang="en-US" sz="5400" dirty="0"/>
              <a:t>Life</a:t>
            </a:r>
          </a:p>
          <a:p>
            <a:pPr>
              <a:lnSpc>
                <a:spcPct val="60000"/>
              </a:lnSpc>
            </a:pPr>
            <a:r>
              <a:rPr lang="en-US" sz="5400" dirty="0"/>
              <a:t>expectancy</a:t>
            </a:r>
          </a:p>
        </p:txBody>
      </p:sp>
      <p:pic>
        <p:nvPicPr>
          <p:cNvPr id="6" name="Picture 5" descr="Screen shot 2016-08-29 at 19.04.45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4385" y="3608969"/>
            <a:ext cx="4073779" cy="2351872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426043" y="1797649"/>
            <a:ext cx="3074409" cy="1798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60000"/>
              </a:lnSpc>
            </a:pPr>
            <a:r>
              <a:rPr lang="en-US" sz="5400" dirty="0"/>
              <a:t>=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5360931" y="1786062"/>
            <a:ext cx="3074409" cy="1798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60000"/>
              </a:lnSpc>
            </a:pPr>
            <a:r>
              <a:rPr lang="en-US" sz="5400" dirty="0"/>
              <a:t>18 to 22</a:t>
            </a:r>
          </a:p>
          <a:p>
            <a:pPr>
              <a:lnSpc>
                <a:spcPct val="60000"/>
              </a:lnSpc>
            </a:pPr>
            <a:r>
              <a:rPr lang="en-US" sz="5400" dirty="0"/>
              <a:t>years</a:t>
            </a:r>
          </a:p>
        </p:txBody>
      </p:sp>
    </p:spTree>
    <p:extLst>
      <p:ext uri="{BB962C8B-B14F-4D97-AF65-F5344CB8AC3E}">
        <p14:creationId xmlns:p14="http://schemas.microsoft.com/office/powerpoint/2010/main" val="25792465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661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But they are killed when </a:t>
            </a:r>
            <a:r>
              <a:rPr lang="en-US" b="1" dirty="0">
                <a:solidFill>
                  <a:srgbClr val="800000"/>
                </a:solidFill>
              </a:rPr>
              <a:t>5-6 years old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/>
          </p:nvPr>
        </p:nvGraphicFramePr>
        <p:xfrm>
          <a:off x="941590" y="3056821"/>
          <a:ext cx="7845797" cy="3241509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404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41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057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Number of lactations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Av.</a:t>
                      </a:r>
                      <a:r>
                        <a:rPr lang="en-US" sz="2400" baseline="0" dirty="0"/>
                        <a:t> Number of </a:t>
                      </a:r>
                    </a:p>
                    <a:p>
                      <a:pPr algn="ctr"/>
                      <a:r>
                        <a:rPr lang="en-US" sz="2400" baseline="0" dirty="0"/>
                        <a:t>female offspring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13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ym typeface="Zapf Dingbats"/>
                        </a:rPr>
                        <a:t>0.5</a:t>
                      </a:r>
                      <a:endParaRPr lang="en-US" sz="2400" b="0" dirty="0">
                        <a:solidFill>
                          <a:srgbClr val="008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13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ym typeface="Zapf Dingbats"/>
                        </a:rPr>
                        <a:t>1</a:t>
                      </a:r>
                      <a:endParaRPr lang="en-US" sz="2400" b="0" dirty="0">
                        <a:solidFill>
                          <a:srgbClr val="008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3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sym typeface="Zapf Dingbats"/>
                        </a:rPr>
                        <a:t>1.5 </a:t>
                      </a:r>
                      <a:endParaRPr lang="en-US" sz="2400" b="0" dirty="0">
                        <a:solidFill>
                          <a:srgbClr val="008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76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ym typeface="Zapf Dingbats"/>
                        </a:rPr>
                        <a:t>2  </a:t>
                      </a:r>
                      <a:endParaRPr lang="en-US" sz="2400" b="0" dirty="0">
                        <a:solidFill>
                          <a:srgbClr val="008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476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ym typeface="Zapf Dingbats"/>
                        </a:rPr>
                        <a:t>2.5 </a:t>
                      </a:r>
                      <a:endParaRPr lang="en-US" sz="2400" b="0" dirty="0">
                        <a:solidFill>
                          <a:srgbClr val="008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1744" y="1355093"/>
            <a:ext cx="8952256" cy="15245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Milk production falls after a couple of lactations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More efficient to replace with daughter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Cow population (and associated costs) would explode unless culled</a:t>
            </a:r>
          </a:p>
        </p:txBody>
      </p:sp>
    </p:spTree>
    <p:extLst>
      <p:ext uri="{BB962C8B-B14F-4D97-AF65-F5344CB8AC3E}">
        <p14:creationId xmlns:p14="http://schemas.microsoft.com/office/powerpoint/2010/main" val="143071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Violence in milk production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37326"/>
            <a:ext cx="8229600" cy="1895604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800000"/>
                </a:solidFill>
              </a:rPr>
              <a:t>Forced pregnancy </a:t>
            </a:r>
            <a:r>
              <a:rPr lang="en-US" dirty="0">
                <a:solidFill>
                  <a:srgbClr val="000000"/>
                </a:solidFill>
              </a:rPr>
              <a:t>through </a:t>
            </a:r>
            <a:r>
              <a:rPr lang="en-US" b="1" dirty="0">
                <a:solidFill>
                  <a:srgbClr val="800000"/>
                </a:solidFill>
              </a:rPr>
              <a:t>insemination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 Immediate </a:t>
            </a:r>
            <a:r>
              <a:rPr lang="en-US" b="1" dirty="0">
                <a:solidFill>
                  <a:srgbClr val="800000"/>
                </a:solidFill>
              </a:rPr>
              <a:t>killing of male calves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 Premature </a:t>
            </a:r>
            <a:r>
              <a:rPr lang="en-US" b="1" dirty="0">
                <a:solidFill>
                  <a:srgbClr val="800000"/>
                </a:solidFill>
              </a:rPr>
              <a:t>killing</a:t>
            </a:r>
            <a:r>
              <a:rPr lang="en-US" dirty="0">
                <a:solidFill>
                  <a:srgbClr val="000000"/>
                </a:solidFill>
              </a:rPr>
              <a:t> of retired </a:t>
            </a:r>
            <a:r>
              <a:rPr lang="en-US" b="1" dirty="0">
                <a:solidFill>
                  <a:srgbClr val="800000"/>
                </a:solidFill>
              </a:rPr>
              <a:t>dairy cows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24983" y="4124546"/>
            <a:ext cx="2513264" cy="1545770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6424983" y="5558988"/>
            <a:ext cx="2459827" cy="5983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3000" dirty="0"/>
              <a:t>¼ </a:t>
            </a:r>
            <a:r>
              <a:rPr lang="en-US" sz="3000" dirty="0" err="1"/>
              <a:t>Ib</a:t>
            </a:r>
            <a:r>
              <a:rPr lang="en-US" sz="3000" dirty="0"/>
              <a:t> steak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678800" y="4215893"/>
            <a:ext cx="2459827" cy="1343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7200" dirty="0"/>
              <a:t>=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2428" y="3885625"/>
            <a:ext cx="1234210" cy="2018875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182612" y="5723963"/>
            <a:ext cx="2459827" cy="5983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3000" dirty="0"/>
              <a:t>6 pints milk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299364" y="4272516"/>
            <a:ext cx="2459827" cy="1343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7200" dirty="0"/>
              <a:t>=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671" y="4251133"/>
            <a:ext cx="2196444" cy="1207255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2907996" y="5657252"/>
            <a:ext cx="2459827" cy="5983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3000" dirty="0"/>
              <a:t>350g cheese</a:t>
            </a:r>
          </a:p>
        </p:txBody>
      </p:sp>
    </p:spTree>
    <p:extLst>
      <p:ext uri="{BB962C8B-B14F-4D97-AF65-F5344CB8AC3E}">
        <p14:creationId xmlns:p14="http://schemas.microsoft.com/office/powerpoint/2010/main" val="35619150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16" y="2657353"/>
            <a:ext cx="8229600" cy="1143000"/>
          </a:xfrm>
        </p:spPr>
        <p:txBody>
          <a:bodyPr/>
          <a:lstStyle/>
          <a:p>
            <a:r>
              <a:rPr lang="en-GB" b="1" dirty="0"/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40907752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16" y="2657353"/>
            <a:ext cx="8229600" cy="1143000"/>
          </a:xfrm>
        </p:spPr>
        <p:txBody>
          <a:bodyPr/>
          <a:lstStyle/>
          <a:p>
            <a:r>
              <a:rPr lang="en-GB" b="1" dirty="0"/>
              <a:t>What about in India?</a:t>
            </a:r>
          </a:p>
        </p:txBody>
      </p:sp>
    </p:spTree>
    <p:extLst>
      <p:ext uri="{BB962C8B-B14F-4D97-AF65-F5344CB8AC3E}">
        <p14:creationId xmlns:p14="http://schemas.microsoft.com/office/powerpoint/2010/main" val="41978072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409" y="125169"/>
            <a:ext cx="8229600" cy="991454"/>
          </a:xfrm>
        </p:spPr>
        <p:txBody>
          <a:bodyPr/>
          <a:lstStyle/>
          <a:p>
            <a:r>
              <a:rPr lang="en-GB" b="1" dirty="0"/>
              <a:t>My experience in Indian dairy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3870" y="1222130"/>
            <a:ext cx="6945922" cy="520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1198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409" y="125169"/>
            <a:ext cx="8229600" cy="991454"/>
          </a:xfrm>
        </p:spPr>
        <p:txBody>
          <a:bodyPr/>
          <a:lstStyle/>
          <a:p>
            <a:r>
              <a:rPr lang="en-GB" b="1" dirty="0"/>
              <a:t>My experience in Indian dairy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270" y="1239716"/>
            <a:ext cx="7233139" cy="5424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4770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0585" y="1224207"/>
            <a:ext cx="6764216" cy="5073162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48409" y="125169"/>
            <a:ext cx="8229600" cy="9914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/>
              <a:t>My experience in Indian dairy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8717068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292" y="81207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/>
              <a:t>Who is the largest beef exporter?</a:t>
            </a:r>
          </a:p>
        </p:txBody>
      </p:sp>
    </p:spTree>
    <p:extLst>
      <p:ext uri="{BB962C8B-B14F-4D97-AF65-F5344CB8AC3E}">
        <p14:creationId xmlns:p14="http://schemas.microsoft.com/office/powerpoint/2010/main" val="23381842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292" y="81207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/>
              <a:t>Who is the largest beef exporter?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3802702-3884-4BD0-98F7-A4CEE5EB74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4395324"/>
              </p:ext>
            </p:extLst>
          </p:nvPr>
        </p:nvGraphicFramePr>
        <p:xfrm>
          <a:off x="743189" y="1224207"/>
          <a:ext cx="7657622" cy="54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830227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292" y="81207"/>
            <a:ext cx="8229600" cy="1143000"/>
          </a:xfrm>
        </p:spPr>
        <p:txBody>
          <a:bodyPr>
            <a:noAutofit/>
          </a:bodyPr>
          <a:lstStyle/>
          <a:p>
            <a:r>
              <a:rPr lang="en-GB" sz="3600" b="1" dirty="0">
                <a:solidFill>
                  <a:srgbClr val="C00000"/>
                </a:solidFill>
              </a:rPr>
              <a:t>India is the world’s largest beef exporter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3802702-3884-4BD0-98F7-A4CEE5EB74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7284235"/>
              </p:ext>
            </p:extLst>
          </p:nvPr>
        </p:nvGraphicFramePr>
        <p:xfrm>
          <a:off x="743189" y="1224207"/>
          <a:ext cx="7657622" cy="54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940141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Are male calves killed in India?</a:t>
            </a:r>
          </a:p>
        </p:txBody>
      </p:sp>
      <p:pic>
        <p:nvPicPr>
          <p:cNvPr id="6" name="Picture 5" descr="Screen shot 2013-08-20 at 11.41.4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2131" y="1417638"/>
            <a:ext cx="6717323" cy="5028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7026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0237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What ratio of males to females would you expect to see if there was no killing of male calves?</a:t>
            </a:r>
          </a:p>
        </p:txBody>
      </p:sp>
    </p:spTree>
    <p:extLst>
      <p:ext uri="{BB962C8B-B14F-4D97-AF65-F5344CB8AC3E}">
        <p14:creationId xmlns:p14="http://schemas.microsoft.com/office/powerpoint/2010/main" val="22944989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Are male calves killed in India?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43481A1-FCB4-4171-B284-EF576568B549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862338" y="1230161"/>
          <a:ext cx="7560000" cy="54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875594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b="1" dirty="0">
                <a:solidFill>
                  <a:srgbClr val="C00000"/>
                </a:solidFill>
              </a:rPr>
              <a:t>What happened to the missing males?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43481A1-FCB4-4171-B284-EF576568B549}"/>
              </a:ext>
            </a:extLst>
          </p:cNvPr>
          <p:cNvGraphicFramePr>
            <a:graphicFrameLocks/>
          </p:cNvGraphicFramePr>
          <p:nvPr/>
        </p:nvGraphicFramePr>
        <p:xfrm>
          <a:off x="862338" y="1230161"/>
          <a:ext cx="7560000" cy="54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772787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Does artificial insemination happen in India?</a:t>
            </a:r>
          </a:p>
        </p:txBody>
      </p:sp>
      <p:pic>
        <p:nvPicPr>
          <p:cNvPr id="3" name="Picture 2" descr="Screen shot 2013-08-20 at 11.30.40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415" y="1577145"/>
            <a:ext cx="6893169" cy="483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930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838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There were 63m artificial inseminations in India in 2015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F466D73-C3AE-430D-9F6D-89E8CC87A95E}"/>
              </a:ext>
            </a:extLst>
          </p:cNvPr>
          <p:cNvGraphicFramePr>
            <a:graphicFrameLocks/>
          </p:cNvGraphicFramePr>
          <p:nvPr/>
        </p:nvGraphicFramePr>
        <p:xfrm>
          <a:off x="96253" y="2326907"/>
          <a:ext cx="5236143" cy="3881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AB34AE08-6FEC-48B3-BFCA-6BCCB81E7F7E}"/>
              </a:ext>
            </a:extLst>
          </p:cNvPr>
          <p:cNvSpPr txBox="1">
            <a:spLocks/>
          </p:cNvSpPr>
          <p:nvPr/>
        </p:nvSpPr>
        <p:spPr>
          <a:xfrm>
            <a:off x="-437950" y="1420045"/>
            <a:ext cx="613082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 dirty="0"/>
              <a:t>Artificial Inseminations / year in India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76D9734-8EEE-45CE-9FDB-98E91171D4DE}"/>
              </a:ext>
            </a:extLst>
          </p:cNvPr>
          <p:cNvSpPr txBox="1">
            <a:spLocks/>
          </p:cNvSpPr>
          <p:nvPr/>
        </p:nvSpPr>
        <p:spPr>
          <a:xfrm>
            <a:off x="4206238" y="2345093"/>
            <a:ext cx="563079" cy="6578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600" dirty="0"/>
              <a:t>63</a:t>
            </a:r>
            <a:endParaRPr lang="en-GB" sz="2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12AA38A-0877-4E99-B428-E2D9F0131662}"/>
              </a:ext>
            </a:extLst>
          </p:cNvPr>
          <p:cNvSpPr txBox="1">
            <a:spLocks/>
          </p:cNvSpPr>
          <p:nvPr/>
        </p:nvSpPr>
        <p:spPr>
          <a:xfrm>
            <a:off x="96253" y="5980013"/>
            <a:ext cx="4514248" cy="6578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600" dirty="0"/>
              <a:t>Source: National Dairy Development Board (India)</a:t>
            </a:r>
            <a:endParaRPr lang="en-GB" sz="28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2080EC4-84C6-49FE-82FA-DC9B4C8AECF1}"/>
              </a:ext>
            </a:extLst>
          </p:cNvPr>
          <p:cNvSpPr txBox="1">
            <a:spLocks/>
          </p:cNvSpPr>
          <p:nvPr/>
        </p:nvSpPr>
        <p:spPr>
          <a:xfrm>
            <a:off x="5332397" y="1321386"/>
            <a:ext cx="3686240" cy="13403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 dirty="0"/>
              <a:t># inseminations as a % of </a:t>
            </a:r>
            <a:r>
              <a:rPr lang="en-GB" sz="2400" b="1" u="sng" dirty="0"/>
              <a:t>adult</a:t>
            </a:r>
            <a:r>
              <a:rPr lang="en-GB" sz="2400" b="1" dirty="0"/>
              <a:t> female cows/buffaloes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26B5A8C8-D36F-413F-8D5E-3B268A65C968}"/>
              </a:ext>
            </a:extLst>
          </p:cNvPr>
          <p:cNvGraphicFramePr>
            <a:graphicFrameLocks/>
          </p:cNvGraphicFramePr>
          <p:nvPr/>
        </p:nvGraphicFramePr>
        <p:xfrm>
          <a:off x="5326624" y="2512107"/>
          <a:ext cx="3692013" cy="37394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itle 1">
            <a:extLst>
              <a:ext uri="{FF2B5EF4-FFF2-40B4-BE49-F238E27FC236}">
                <a16:creationId xmlns:a16="http://schemas.microsoft.com/office/drawing/2014/main" id="{FC50B8A4-42AC-44EB-AD79-9F9FF2C49E0E}"/>
              </a:ext>
            </a:extLst>
          </p:cNvPr>
          <p:cNvSpPr txBox="1">
            <a:spLocks/>
          </p:cNvSpPr>
          <p:nvPr/>
        </p:nvSpPr>
        <p:spPr>
          <a:xfrm>
            <a:off x="4610501" y="6072655"/>
            <a:ext cx="4514248" cy="6578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600" dirty="0"/>
              <a:t>Source: National Dairy Development Board (India)</a:t>
            </a:r>
          </a:p>
          <a:p>
            <a:r>
              <a:rPr lang="en-GB" sz="1600" dirty="0"/>
              <a:t>&amp; Indian Livestock Census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5593881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A13A1-3963-43B0-B587-7E085E9B6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Dairy: recommendation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12BA5AD-6A33-4DE7-908F-0C89B2DD3506}"/>
              </a:ext>
            </a:extLst>
          </p:cNvPr>
          <p:cNvSpPr txBox="1">
            <a:spLocks/>
          </p:cNvSpPr>
          <p:nvPr/>
        </p:nvSpPr>
        <p:spPr>
          <a:xfrm>
            <a:off x="398728" y="1474390"/>
            <a:ext cx="8436355" cy="4580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i="1" dirty="0"/>
              <a:t>Give up dairy as soon as you can.</a:t>
            </a:r>
          </a:p>
          <a:p>
            <a:endParaRPr lang="en-GB" sz="3600" i="1" dirty="0"/>
          </a:p>
          <a:p>
            <a:r>
              <a:rPr lang="en-GB" sz="3600" i="1" dirty="0"/>
              <a:t>Replace with plant-based alternatives, such as those made from soya, coconut, almond, cashew, hemp rice.</a:t>
            </a:r>
          </a:p>
          <a:p>
            <a:endParaRPr lang="en-GB" sz="3600" i="1" dirty="0"/>
          </a:p>
          <a:p>
            <a:r>
              <a:rPr lang="en-GB" sz="3600" i="1" dirty="0"/>
              <a:t>Encourage others to do so and support charities that do animal advocacy work.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4B113FF-2243-4C32-B3EB-B6AF531DCF3F}"/>
              </a:ext>
            </a:extLst>
          </p:cNvPr>
          <p:cNvSpPr txBox="1">
            <a:spLocks/>
          </p:cNvSpPr>
          <p:nvPr/>
        </p:nvSpPr>
        <p:spPr>
          <a:xfrm>
            <a:off x="163322" y="5909130"/>
            <a:ext cx="9202131" cy="1327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600" dirty="0"/>
              <a:t>*</a:t>
            </a:r>
            <a:r>
              <a:rPr lang="en-GB" sz="900" dirty="0"/>
              <a:t> </a:t>
            </a:r>
            <a:r>
              <a:rPr lang="en-GB" sz="1600" dirty="0" err="1"/>
              <a:t>Ponisio</a:t>
            </a:r>
            <a:r>
              <a:rPr lang="en-GB" sz="1600" dirty="0"/>
              <a:t> et al (2014):  Meta-analysis of 114 studies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4447010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A13A1-3963-43B0-B587-7E085E9B6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Organic food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154A5D-5688-4D96-A9B2-7D3C8E27A2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343" y="1901373"/>
            <a:ext cx="3011714" cy="30117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7F811B-62C5-4A4A-B6F5-FF94F56AD9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616" y="1749913"/>
            <a:ext cx="3211213" cy="316317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92FB14BB-2009-40AB-9ABD-2C55FD8912B9}"/>
              </a:ext>
            </a:extLst>
          </p:cNvPr>
          <p:cNvSpPr txBox="1">
            <a:spLocks/>
          </p:cNvSpPr>
          <p:nvPr/>
        </p:nvSpPr>
        <p:spPr>
          <a:xfrm>
            <a:off x="540730" y="547758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/>
              <a:t>Hands up if you think we should aim to eat more organic food?</a:t>
            </a:r>
          </a:p>
        </p:txBody>
      </p:sp>
    </p:spTree>
    <p:extLst>
      <p:ext uri="{BB962C8B-B14F-4D97-AF65-F5344CB8AC3E}">
        <p14:creationId xmlns:p14="http://schemas.microsoft.com/office/powerpoint/2010/main" val="10945458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A13A1-3963-43B0-B587-7E085E9B6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Organic food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12BA5AD-6A33-4DE7-908F-0C89B2DD3506}"/>
              </a:ext>
            </a:extLst>
          </p:cNvPr>
          <p:cNvSpPr txBox="1">
            <a:spLocks/>
          </p:cNvSpPr>
          <p:nvPr/>
        </p:nvSpPr>
        <p:spPr>
          <a:xfrm>
            <a:off x="250445" y="1004832"/>
            <a:ext cx="413287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/>
              <a:t>The pros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E2DD1A0-3839-4B38-8C76-9C8ECB6F5FDD}"/>
              </a:ext>
            </a:extLst>
          </p:cNvPr>
          <p:cNvSpPr txBox="1">
            <a:spLocks/>
          </p:cNvSpPr>
          <p:nvPr/>
        </p:nvSpPr>
        <p:spPr>
          <a:xfrm>
            <a:off x="4764388" y="1004832"/>
            <a:ext cx="413287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/>
              <a:t>The cons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5D06A74-DFAE-48A3-A1D7-4BA29A85EF56}"/>
              </a:ext>
            </a:extLst>
          </p:cNvPr>
          <p:cNvSpPr txBox="1">
            <a:spLocks/>
          </p:cNvSpPr>
          <p:nvPr/>
        </p:nvSpPr>
        <p:spPr>
          <a:xfrm>
            <a:off x="250444" y="1442567"/>
            <a:ext cx="4513943" cy="35648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/>
              <a:t>No artificial fertilisers</a:t>
            </a:r>
          </a:p>
          <a:p>
            <a:endParaRPr lang="en-GB" sz="1600" dirty="0"/>
          </a:p>
          <a:p>
            <a:r>
              <a:rPr lang="en-GB" sz="2800" dirty="0"/>
              <a:t>No artificial pesticides</a:t>
            </a:r>
          </a:p>
          <a:p>
            <a:endParaRPr lang="en-GB" sz="1400" dirty="0"/>
          </a:p>
          <a:p>
            <a:r>
              <a:rPr lang="en-GB" sz="2800" dirty="0"/>
              <a:t>Encourage crop diversity</a:t>
            </a:r>
          </a:p>
          <a:p>
            <a:endParaRPr lang="en-GB" sz="1200" dirty="0"/>
          </a:p>
          <a:p>
            <a:endParaRPr lang="en-GB" sz="28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55CB895-2160-4FA9-80DE-503164DA4CA4}"/>
              </a:ext>
            </a:extLst>
          </p:cNvPr>
          <p:cNvSpPr txBox="1">
            <a:spLocks/>
          </p:cNvSpPr>
          <p:nvPr/>
        </p:nvSpPr>
        <p:spPr>
          <a:xfrm>
            <a:off x="4630057" y="2318915"/>
            <a:ext cx="4513943" cy="3991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dirty="0">
                <a:solidFill>
                  <a:srgbClr val="FF0000"/>
                </a:solidFill>
              </a:rPr>
              <a:t>Animal blood/bones </a:t>
            </a:r>
            <a:r>
              <a:rPr lang="en-GB" sz="2800" dirty="0"/>
              <a:t>used instead of petroleum based chemicals</a:t>
            </a:r>
          </a:p>
          <a:p>
            <a:endParaRPr lang="en-GB" sz="1600" dirty="0"/>
          </a:p>
          <a:p>
            <a:r>
              <a:rPr lang="en-GB" sz="2800" b="1" dirty="0">
                <a:solidFill>
                  <a:srgbClr val="FF0000"/>
                </a:solidFill>
              </a:rPr>
              <a:t>Cows/calves still killed </a:t>
            </a:r>
            <a:r>
              <a:rPr lang="en-GB" sz="2800" dirty="0"/>
              <a:t>in organic milk production.</a:t>
            </a:r>
          </a:p>
          <a:p>
            <a:endParaRPr lang="en-GB" sz="2800" dirty="0"/>
          </a:p>
          <a:p>
            <a:r>
              <a:rPr lang="en-GB" sz="2800" dirty="0"/>
              <a:t>Predatory insects introduced to deal with pests</a:t>
            </a:r>
          </a:p>
          <a:p>
            <a:endParaRPr lang="en-GB" sz="1400" dirty="0"/>
          </a:p>
          <a:p>
            <a:r>
              <a:rPr lang="en-GB" sz="2800" dirty="0"/>
              <a:t>Yields around 20% lower*</a:t>
            </a:r>
          </a:p>
          <a:p>
            <a:endParaRPr lang="en-GB" sz="1200" dirty="0"/>
          </a:p>
          <a:p>
            <a:endParaRPr lang="en-GB" sz="280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4B113FF-2243-4C32-B3EB-B6AF531DCF3F}"/>
              </a:ext>
            </a:extLst>
          </p:cNvPr>
          <p:cNvSpPr txBox="1">
            <a:spLocks/>
          </p:cNvSpPr>
          <p:nvPr/>
        </p:nvSpPr>
        <p:spPr>
          <a:xfrm>
            <a:off x="163322" y="5909130"/>
            <a:ext cx="9202131" cy="1327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600" dirty="0"/>
              <a:t>*</a:t>
            </a:r>
            <a:r>
              <a:rPr lang="en-GB" sz="900" dirty="0"/>
              <a:t> </a:t>
            </a:r>
            <a:r>
              <a:rPr lang="en-GB" sz="1600" dirty="0" err="1"/>
              <a:t>Ponisio</a:t>
            </a:r>
            <a:r>
              <a:rPr lang="en-GB" sz="1600" dirty="0"/>
              <a:t> et al (2014):  Meta-analysis of 114 studies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8877006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A1F070-5AEB-4C2B-9365-3FC1C8883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3323" y="1417638"/>
            <a:ext cx="3350986" cy="2453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AA13A1-3963-43B0-B587-7E085E9B6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No easy solution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55CB895-2160-4FA9-80DE-503164DA4CA4}"/>
              </a:ext>
            </a:extLst>
          </p:cNvPr>
          <p:cNvSpPr txBox="1">
            <a:spLocks/>
          </p:cNvSpPr>
          <p:nvPr/>
        </p:nvSpPr>
        <p:spPr>
          <a:xfrm>
            <a:off x="457200" y="3962272"/>
            <a:ext cx="8563232" cy="2657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/>
              <a:t>Vegan organic farming in the UK appears better aligned with Jain principles.</a:t>
            </a:r>
          </a:p>
          <a:p>
            <a:endParaRPr lang="en-GB" sz="1800" dirty="0"/>
          </a:p>
          <a:p>
            <a:r>
              <a:rPr lang="en-GB" sz="3200" dirty="0"/>
              <a:t>But yields are low and hard to obtain</a:t>
            </a:r>
          </a:p>
          <a:p>
            <a:endParaRPr lang="en-GB" sz="1600" dirty="0"/>
          </a:p>
          <a:p>
            <a:endParaRPr lang="en-GB" sz="1200" dirty="0"/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8043986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A13A1-3963-43B0-B587-7E085E9B6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Recommendation: Organic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55CB895-2160-4FA9-80DE-503164DA4CA4}"/>
              </a:ext>
            </a:extLst>
          </p:cNvPr>
          <p:cNvSpPr txBox="1">
            <a:spLocks/>
          </p:cNvSpPr>
          <p:nvPr/>
        </p:nvSpPr>
        <p:spPr>
          <a:xfrm>
            <a:off x="373816" y="1742305"/>
            <a:ext cx="8609546" cy="59188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/>
              <a:t>Organic fruits, vegetables and grains are still probably better than conventional alternatives.</a:t>
            </a:r>
          </a:p>
          <a:p>
            <a:endParaRPr lang="en-GB" sz="3200" dirty="0"/>
          </a:p>
          <a:p>
            <a:r>
              <a:rPr lang="en-GB" sz="3200" dirty="0"/>
              <a:t>But lower yield means we should aim for less land-intensive foods.</a:t>
            </a:r>
          </a:p>
          <a:p>
            <a:endParaRPr lang="en-GB" sz="3200" dirty="0"/>
          </a:p>
          <a:p>
            <a:r>
              <a:rPr lang="en-GB" sz="3200" dirty="0"/>
              <a:t>Why not grow your own vegetables?</a:t>
            </a:r>
          </a:p>
          <a:p>
            <a:endParaRPr lang="en-GB" sz="3200" dirty="0"/>
          </a:p>
          <a:p>
            <a:r>
              <a:rPr lang="en-GB" sz="3200" dirty="0"/>
              <a:t>Support organisations promoting vegan organic farming methods.</a:t>
            </a:r>
          </a:p>
          <a:p>
            <a:endParaRPr lang="en-GB" sz="3200" dirty="0"/>
          </a:p>
          <a:p>
            <a:endParaRPr lang="en-GB" sz="3200" dirty="0"/>
          </a:p>
          <a:p>
            <a:endParaRPr lang="en-GB" sz="1600" dirty="0"/>
          </a:p>
          <a:p>
            <a:endParaRPr lang="en-GB" sz="1200" dirty="0"/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0199335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9657" y="-1133"/>
            <a:ext cx="9419771" cy="1143000"/>
          </a:xfrm>
        </p:spPr>
        <p:txBody>
          <a:bodyPr>
            <a:normAutofit/>
          </a:bodyPr>
          <a:lstStyle/>
          <a:p>
            <a:r>
              <a:rPr lang="en-US" b="1" dirty="0"/>
              <a:t>Deforestation from Palm Oil &amp; Soya?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F7623F-27EE-430B-A2AF-1B9947ACD0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066" y="1472384"/>
            <a:ext cx="7078323" cy="4669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9943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9657" y="-1133"/>
            <a:ext cx="9419771" cy="1143000"/>
          </a:xfrm>
        </p:spPr>
        <p:txBody>
          <a:bodyPr>
            <a:normAutofit/>
          </a:bodyPr>
          <a:lstStyle/>
          <a:p>
            <a:r>
              <a:rPr lang="en-US" b="1" dirty="0"/>
              <a:t>Deforestation from Palm Oil &amp; Soya?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881D24-6086-44B6-B3D2-C622C77160B1}"/>
              </a:ext>
            </a:extLst>
          </p:cNvPr>
          <p:cNvSpPr txBox="1">
            <a:spLocks/>
          </p:cNvSpPr>
          <p:nvPr/>
        </p:nvSpPr>
        <p:spPr>
          <a:xfrm>
            <a:off x="261257" y="1334181"/>
            <a:ext cx="4354286" cy="503759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Palm oil</a:t>
            </a:r>
          </a:p>
          <a:p>
            <a:endParaRPr lang="en-US" sz="2200" b="1" dirty="0"/>
          </a:p>
          <a:p>
            <a:r>
              <a:rPr lang="en-US" sz="2800" dirty="0"/>
              <a:t>One of the most productive crops per unit of land.</a:t>
            </a:r>
          </a:p>
          <a:p>
            <a:endParaRPr lang="en-US" sz="2800" dirty="0"/>
          </a:p>
          <a:p>
            <a:r>
              <a:rPr lang="en-US" sz="2800" dirty="0"/>
              <a:t>Used in many foods, including dairy-free alternatives to butter.  Often not labelled.</a:t>
            </a:r>
          </a:p>
          <a:p>
            <a:endParaRPr lang="en-US" sz="2800" dirty="0"/>
          </a:p>
          <a:p>
            <a:r>
              <a:rPr lang="en-US" sz="2800" dirty="0"/>
              <a:t>High in saturated fat.</a:t>
            </a:r>
          </a:p>
          <a:p>
            <a:endParaRPr lang="en-US" sz="2800" dirty="0"/>
          </a:p>
          <a:p>
            <a:r>
              <a:rPr lang="en-US" sz="2800" dirty="0"/>
              <a:t>Primary rainforest deforestation in Malaysia and Indonesia. </a:t>
            </a:r>
          </a:p>
          <a:p>
            <a:endParaRPr lang="en-US" b="1" dirty="0"/>
          </a:p>
          <a:p>
            <a:endParaRPr lang="en-US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D02B29B-9EB3-4F1B-871F-9770F7337603}"/>
              </a:ext>
            </a:extLst>
          </p:cNvPr>
          <p:cNvSpPr txBox="1">
            <a:spLocks/>
          </p:cNvSpPr>
          <p:nvPr/>
        </p:nvSpPr>
        <p:spPr>
          <a:xfrm>
            <a:off x="4630057" y="1170900"/>
            <a:ext cx="4354286" cy="522990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Soya</a:t>
            </a:r>
          </a:p>
          <a:p>
            <a:endParaRPr lang="en-US" sz="2200" b="1" dirty="0"/>
          </a:p>
          <a:p>
            <a:r>
              <a:rPr lang="en-US" sz="2800" dirty="0"/>
              <a:t>Highest yield of edible protein per unit of land</a:t>
            </a:r>
          </a:p>
          <a:p>
            <a:endParaRPr lang="en-US" sz="2800" dirty="0"/>
          </a:p>
          <a:p>
            <a:r>
              <a:rPr lang="en-US" sz="2800" dirty="0"/>
              <a:t>Primary rainforest destruction in the Amazon basin.  Often GM and/or highly sprayed.</a:t>
            </a:r>
          </a:p>
          <a:p>
            <a:endParaRPr lang="en-US" sz="2800" dirty="0"/>
          </a:p>
          <a:p>
            <a:r>
              <a:rPr lang="en-US" sz="2800" dirty="0"/>
              <a:t>Most soya is used for animal feed.</a:t>
            </a:r>
          </a:p>
          <a:p>
            <a:endParaRPr lang="en-US" sz="2800" dirty="0"/>
          </a:p>
          <a:p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881922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9657" y="-1133"/>
            <a:ext cx="9419771" cy="1143000"/>
          </a:xfrm>
        </p:spPr>
        <p:txBody>
          <a:bodyPr>
            <a:normAutofit/>
          </a:bodyPr>
          <a:lstStyle/>
          <a:p>
            <a:r>
              <a:rPr lang="en-US" b="1" dirty="0"/>
              <a:t>Do we need palm oil or soya?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881D24-6086-44B6-B3D2-C622C77160B1}"/>
              </a:ext>
            </a:extLst>
          </p:cNvPr>
          <p:cNvSpPr txBox="1">
            <a:spLocks/>
          </p:cNvSpPr>
          <p:nvPr/>
        </p:nvSpPr>
        <p:spPr>
          <a:xfrm>
            <a:off x="261256" y="1334181"/>
            <a:ext cx="8425543" cy="503759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Neither palm oil nor soya our necessary in our diet.</a:t>
            </a:r>
          </a:p>
          <a:p>
            <a:endParaRPr lang="en-US" dirty="0"/>
          </a:p>
          <a:p>
            <a:r>
              <a:rPr lang="en-US" dirty="0"/>
              <a:t>Most of us eat more fat than we need.  </a:t>
            </a:r>
          </a:p>
          <a:p>
            <a:endParaRPr lang="en-US" dirty="0"/>
          </a:p>
          <a:p>
            <a:r>
              <a:rPr lang="en-US" dirty="0"/>
              <a:t>When we do eat fat we should aim for healthy sources like whole nuts, seeds and avocadoes rather than refined oils.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8814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9657" y="-1133"/>
            <a:ext cx="9419771" cy="1143000"/>
          </a:xfrm>
        </p:spPr>
        <p:txBody>
          <a:bodyPr>
            <a:normAutofit/>
          </a:bodyPr>
          <a:lstStyle/>
          <a:p>
            <a:r>
              <a:rPr lang="en-US" b="1" dirty="0"/>
              <a:t>Soya is one of the most efficient crops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E9B224B-CBA7-4E85-80DC-969B7E07EF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4003715"/>
              </p:ext>
            </p:extLst>
          </p:nvPr>
        </p:nvGraphicFramePr>
        <p:xfrm>
          <a:off x="815545" y="1544595"/>
          <a:ext cx="7302843" cy="44607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1">
            <a:extLst>
              <a:ext uri="{FF2B5EF4-FFF2-40B4-BE49-F238E27FC236}">
                <a16:creationId xmlns:a16="http://schemas.microsoft.com/office/drawing/2014/main" id="{39223E6A-FED4-4868-88EF-849D76EF3320}"/>
              </a:ext>
            </a:extLst>
          </p:cNvPr>
          <p:cNvSpPr txBox="1"/>
          <p:nvPr/>
        </p:nvSpPr>
        <p:spPr>
          <a:xfrm>
            <a:off x="539989" y="1141867"/>
            <a:ext cx="2573914" cy="493007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Usable protein, gm/m</a:t>
            </a:r>
            <a:r>
              <a:rPr lang="en-GB" sz="1800" baseline="30000" dirty="0"/>
              <a:t>2</a:t>
            </a:r>
            <a:endParaRPr lang="en-GB" sz="1800" dirty="0"/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56A64D73-D156-425F-84CF-97BD99B95E5A}"/>
              </a:ext>
            </a:extLst>
          </p:cNvPr>
          <p:cNvSpPr txBox="1"/>
          <p:nvPr/>
        </p:nvSpPr>
        <p:spPr>
          <a:xfrm>
            <a:off x="815545" y="6161608"/>
            <a:ext cx="2573914" cy="493007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Source: </a:t>
            </a:r>
            <a:r>
              <a:rPr lang="en-GB" sz="1800" dirty="0">
                <a:hlinkClick r:id="rId4"/>
              </a:rPr>
              <a:t>https://en.wikipedia.org/wiki/Edible_protein_per_unit_area_of_land</a:t>
            </a:r>
            <a:r>
              <a:rPr lang="en-GB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576673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9657" y="-1133"/>
            <a:ext cx="9419771" cy="1143000"/>
          </a:xfrm>
        </p:spPr>
        <p:txBody>
          <a:bodyPr>
            <a:normAutofit/>
          </a:bodyPr>
          <a:lstStyle/>
          <a:p>
            <a:r>
              <a:rPr lang="en-US" b="1" dirty="0"/>
              <a:t>Recommendations: deforestation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1ED5F5C-1C0A-4B0D-BFE9-03565670A74A}"/>
              </a:ext>
            </a:extLst>
          </p:cNvPr>
          <p:cNvSpPr txBox="1">
            <a:spLocks/>
          </p:cNvSpPr>
          <p:nvPr/>
        </p:nvSpPr>
        <p:spPr>
          <a:xfrm>
            <a:off x="261257" y="1334181"/>
            <a:ext cx="8534400" cy="503759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Avoid palm oil as far as possible.</a:t>
            </a:r>
          </a:p>
          <a:p>
            <a:endParaRPr lang="en-US" sz="3600" dirty="0"/>
          </a:p>
          <a:p>
            <a:r>
              <a:rPr lang="en-US" sz="3600" dirty="0"/>
              <a:t>Where fat labelled “vegetable fat”, probably palm oil if &gt;30% fat is saturated.</a:t>
            </a:r>
          </a:p>
          <a:p>
            <a:endParaRPr lang="en-US" sz="3600" dirty="0"/>
          </a:p>
          <a:p>
            <a:r>
              <a:rPr lang="en-US" sz="3600" dirty="0"/>
              <a:t>Soya is a very efficient protein source.</a:t>
            </a:r>
          </a:p>
          <a:p>
            <a:endParaRPr lang="en-US" sz="3600" dirty="0"/>
          </a:p>
          <a:p>
            <a:r>
              <a:rPr lang="en-US" sz="3600" dirty="0"/>
              <a:t>Go for lightly processed soya foods where source and production method  is transparent.</a:t>
            </a:r>
          </a:p>
          <a:p>
            <a:pPr algn="l"/>
            <a:endParaRPr lang="en-US" sz="3600" dirty="0"/>
          </a:p>
          <a:p>
            <a:pPr algn="l"/>
            <a:endParaRPr lang="en-US" sz="3600" dirty="0"/>
          </a:p>
          <a:p>
            <a:endParaRPr lang="en-US" sz="5400" b="1" dirty="0"/>
          </a:p>
          <a:p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385600713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1E74E-0E42-4370-B273-63DF648EE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Comparison of carbon costs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FCB00-E7D5-4313-8731-2EE332427F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Which has a higher carbon footprint?</a:t>
            </a:r>
          </a:p>
          <a:p>
            <a:pPr marL="0" indent="0">
              <a:buNone/>
            </a:pPr>
            <a:endParaRPr lang="en-GB" sz="4000" dirty="0"/>
          </a:p>
          <a:p>
            <a:r>
              <a:rPr lang="en-GB" sz="4000" dirty="0"/>
              <a:t>1kg of beef</a:t>
            </a:r>
          </a:p>
          <a:p>
            <a:r>
              <a:rPr lang="en-GB" sz="4000" dirty="0"/>
              <a:t>1kg of tomatoes</a:t>
            </a:r>
          </a:p>
        </p:txBody>
      </p:sp>
    </p:spTree>
    <p:extLst>
      <p:ext uri="{BB962C8B-B14F-4D97-AF65-F5344CB8AC3E}">
        <p14:creationId xmlns:p14="http://schemas.microsoft.com/office/powerpoint/2010/main" val="28084432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1E74E-0E42-4370-B273-63DF648EE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Depends on how tomatoes are grown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1BA3F17A-9834-4A6E-9324-CE7AB3836E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2979615"/>
              </p:ext>
            </p:extLst>
          </p:nvPr>
        </p:nvGraphicFramePr>
        <p:xfrm>
          <a:off x="599302" y="1507523"/>
          <a:ext cx="7945395" cy="4683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EDAD561-A9EA-4109-B7EF-D84590380A46}"/>
              </a:ext>
            </a:extLst>
          </p:cNvPr>
          <p:cNvSpPr txBox="1">
            <a:spLocks/>
          </p:cNvSpPr>
          <p:nvPr/>
        </p:nvSpPr>
        <p:spPr>
          <a:xfrm>
            <a:off x="770708" y="5775235"/>
            <a:ext cx="5413828" cy="28529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400" dirty="0"/>
              <a:t>Source: Mike Berners-Lee (2010) ‘How bad are bananas’</a:t>
            </a:r>
            <a:endParaRPr lang="en-US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66505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1E74E-0E42-4370-B273-63DF648EE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Seasonality matters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3A54F07-5B54-471A-9AC1-0EEA208105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dirty="0"/>
              <a:t>Crops grown while </a:t>
            </a:r>
            <a:r>
              <a:rPr lang="en-GB" sz="4000" i="1" dirty="0"/>
              <a:t>in season</a:t>
            </a:r>
            <a:r>
              <a:rPr lang="en-GB" sz="4000" dirty="0"/>
              <a:t>, have low carbon footprints.</a:t>
            </a:r>
          </a:p>
          <a:p>
            <a:pPr marL="0" indent="0" algn="ctr">
              <a:buNone/>
            </a:pPr>
            <a:endParaRPr lang="en-GB" sz="4000" dirty="0"/>
          </a:p>
          <a:p>
            <a:pPr marL="0" indent="0" algn="ctr">
              <a:buNone/>
            </a:pPr>
            <a:r>
              <a:rPr lang="en-GB" sz="4000" dirty="0"/>
              <a:t>But crops grown in heated greenhouses are often worse for the environment than meat.</a:t>
            </a:r>
          </a:p>
        </p:txBody>
      </p:sp>
    </p:spTree>
    <p:extLst>
      <p:ext uri="{BB962C8B-B14F-4D97-AF65-F5344CB8AC3E}">
        <p14:creationId xmlns:p14="http://schemas.microsoft.com/office/powerpoint/2010/main" val="2836136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1E74E-0E42-4370-B273-63DF648EE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Recommendation: Seasonal foods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3A54F07-5B54-471A-9AC1-0EEA208105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GB" sz="4000" dirty="0"/>
              <a:t>Find out about seasonality in your local area.</a:t>
            </a:r>
          </a:p>
          <a:p>
            <a:pPr marL="0" indent="0" algn="ctr">
              <a:buNone/>
            </a:pPr>
            <a:endParaRPr lang="en-GB" sz="1600" dirty="0"/>
          </a:p>
          <a:p>
            <a:pPr marL="0" indent="0" algn="ctr">
              <a:buNone/>
            </a:pPr>
            <a:r>
              <a:rPr lang="en-GB" sz="4200" dirty="0"/>
              <a:t>Join a box scheme / grow your own.</a:t>
            </a:r>
          </a:p>
          <a:p>
            <a:pPr marL="0" indent="0" algn="ctr">
              <a:buNone/>
            </a:pPr>
            <a:endParaRPr lang="en-GB" sz="1600" dirty="0"/>
          </a:p>
          <a:p>
            <a:pPr marL="0" indent="0" algn="ctr">
              <a:buNone/>
            </a:pPr>
            <a:r>
              <a:rPr lang="en-GB" sz="4000" dirty="0"/>
              <a:t>May be better to consume tinned tomatoes than fresh tomatoes during winter.</a:t>
            </a:r>
          </a:p>
          <a:p>
            <a:pPr marL="0" indent="0" algn="ctr">
              <a:buNone/>
            </a:pPr>
            <a:endParaRPr lang="en-GB" sz="2200" dirty="0"/>
          </a:p>
          <a:p>
            <a:pPr marL="0" indent="0" algn="ctr">
              <a:buNone/>
            </a:pPr>
            <a:r>
              <a:rPr lang="en-GB" sz="4000" dirty="0"/>
              <a:t>Beans/pulses and grains store well so seasonality is not an issue.</a:t>
            </a:r>
          </a:p>
          <a:p>
            <a:pPr marL="0" indent="0" algn="ctr">
              <a:buNone/>
            </a:pPr>
            <a:endParaRPr lang="en-GB" sz="1800" dirty="0"/>
          </a:p>
          <a:p>
            <a:pPr marL="0" indent="0" algn="ctr">
              <a:buNone/>
            </a:pP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73244719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B404B-A2A4-4963-84E0-27EBFF8BA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Food transport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DCA70-40C8-4F40-BA78-3EC02FD48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88292"/>
            <a:ext cx="8229600" cy="33363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Lets say you live in New Jersey, and want to purchase some produce from California.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How do transport methods compare in terms of their contribution to global warming?</a:t>
            </a:r>
          </a:p>
          <a:p>
            <a:pPr marL="0" indent="0" algn="ctr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681284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B404B-A2A4-4963-84E0-27EBFF8BA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Food transport methods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D816D10-6AEB-4F3F-927B-B7EAA64027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0982441"/>
              </p:ext>
            </p:extLst>
          </p:nvPr>
        </p:nvGraphicFramePr>
        <p:xfrm>
          <a:off x="1173892" y="2057399"/>
          <a:ext cx="6536724" cy="40344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48A0E45-F964-4FD0-961A-2FBE27FE1C76}"/>
              </a:ext>
            </a:extLst>
          </p:cNvPr>
          <p:cNvSpPr txBox="1"/>
          <p:nvPr/>
        </p:nvSpPr>
        <p:spPr>
          <a:xfrm>
            <a:off x="704335" y="1577565"/>
            <a:ext cx="1987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g CO</a:t>
            </a:r>
            <a:r>
              <a:rPr lang="en-GB" baseline="-25000" dirty="0"/>
              <a:t>2</a:t>
            </a:r>
            <a:r>
              <a:rPr lang="en-GB" dirty="0"/>
              <a:t>e / metric ton</a:t>
            </a:r>
            <a:endParaRPr lang="en-GB" baseline="-25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93A241-6C3D-4098-81E9-A656B52C6F59}"/>
              </a:ext>
            </a:extLst>
          </p:cNvPr>
          <p:cNvSpPr txBox="1"/>
          <p:nvPr/>
        </p:nvSpPr>
        <p:spPr>
          <a:xfrm>
            <a:off x="2258442" y="2468558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500</a:t>
            </a:r>
            <a:endParaRPr lang="en-GB" baseline="-25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762F0E-93C5-4850-A52B-6A48413B0E02}"/>
              </a:ext>
            </a:extLst>
          </p:cNvPr>
          <p:cNvSpPr txBox="1"/>
          <p:nvPr/>
        </p:nvSpPr>
        <p:spPr>
          <a:xfrm>
            <a:off x="3431950" y="4816342"/>
            <a:ext cx="1072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60 to 150</a:t>
            </a:r>
            <a:endParaRPr lang="en-GB" baseline="-25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81CD73-111B-40F4-98EC-7259800CD82C}"/>
              </a:ext>
            </a:extLst>
          </p:cNvPr>
          <p:cNvSpPr txBox="1"/>
          <p:nvPr/>
        </p:nvSpPr>
        <p:spPr>
          <a:xfrm>
            <a:off x="4852977" y="5001008"/>
            <a:ext cx="1072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30 to 100</a:t>
            </a:r>
            <a:endParaRPr lang="en-GB" baseline="-25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D70038-6A59-4C88-90D2-808CE79E7129}"/>
              </a:ext>
            </a:extLst>
          </p:cNvPr>
          <p:cNvSpPr txBox="1"/>
          <p:nvPr/>
        </p:nvSpPr>
        <p:spPr>
          <a:xfrm>
            <a:off x="6390696" y="5116932"/>
            <a:ext cx="955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10 to 40</a:t>
            </a:r>
            <a:endParaRPr lang="en-GB" baseline="-25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662727-DDD4-4E6D-92B8-B692E3C56ACE}"/>
              </a:ext>
            </a:extLst>
          </p:cNvPr>
          <p:cNvSpPr txBox="1"/>
          <p:nvPr/>
        </p:nvSpPr>
        <p:spPr>
          <a:xfrm>
            <a:off x="1037967" y="6091880"/>
            <a:ext cx="3517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Source:  Time for Change, </a:t>
            </a:r>
            <a:r>
              <a:rPr lang="en-GB" dirty="0" err="1"/>
              <a:t>Flugaerm</a:t>
            </a:r>
            <a:endParaRPr lang="en-GB" baseline="-25000" dirty="0"/>
          </a:p>
        </p:txBody>
      </p:sp>
    </p:spTree>
    <p:extLst>
      <p:ext uri="{BB962C8B-B14F-4D97-AF65-F5344CB8AC3E}">
        <p14:creationId xmlns:p14="http://schemas.microsoft.com/office/powerpoint/2010/main" val="41556379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B404B-A2A4-4963-84E0-27EBFF8BA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Example:  Asparagus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8A0E45-F964-4FD0-961A-2FBE27FE1C76}"/>
              </a:ext>
            </a:extLst>
          </p:cNvPr>
          <p:cNvSpPr txBox="1"/>
          <p:nvPr/>
        </p:nvSpPr>
        <p:spPr>
          <a:xfrm>
            <a:off x="704335" y="1577565"/>
            <a:ext cx="1327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kg CO</a:t>
            </a:r>
            <a:r>
              <a:rPr lang="en-GB" baseline="-25000" dirty="0"/>
              <a:t>2</a:t>
            </a:r>
            <a:r>
              <a:rPr lang="en-GB" dirty="0"/>
              <a:t>e / kg</a:t>
            </a:r>
            <a:endParaRPr lang="en-GB" baseline="-25000" dirty="0"/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88270567-C91C-4436-BFB1-885FBC909E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8587705"/>
              </p:ext>
            </p:extLst>
          </p:nvPr>
        </p:nvGraphicFramePr>
        <p:xfrm>
          <a:off x="1248033" y="1891999"/>
          <a:ext cx="6944496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395A904-B295-42B9-BCBE-928BB70117FD}"/>
              </a:ext>
            </a:extLst>
          </p:cNvPr>
          <p:cNvSpPr txBox="1">
            <a:spLocks/>
          </p:cNvSpPr>
          <p:nvPr/>
        </p:nvSpPr>
        <p:spPr>
          <a:xfrm>
            <a:off x="1045028" y="5917883"/>
            <a:ext cx="5413828" cy="28529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400" dirty="0"/>
              <a:t>Source: Mike Berners-Lee (2010) ‘How bad are bananas’</a:t>
            </a:r>
            <a:endParaRPr lang="en-US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64855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B404B-A2A4-4963-84E0-27EBFF8BA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Food transport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DCA70-40C8-4F40-BA78-3EC02FD48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69308"/>
            <a:ext cx="8229600" cy="50539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Airfreighted products are an </a:t>
            </a:r>
            <a:r>
              <a:rPr lang="en-GB" i="1" dirty="0"/>
              <a:t>environmental disaster </a:t>
            </a:r>
            <a:r>
              <a:rPr lang="en-GB" dirty="0"/>
              <a:t>due to long distances.</a:t>
            </a:r>
          </a:p>
          <a:p>
            <a:pPr marL="0" indent="0" algn="ctr">
              <a:buNone/>
            </a:pPr>
            <a:endParaRPr lang="en-GB" sz="1600" dirty="0"/>
          </a:p>
          <a:p>
            <a:pPr marL="0" indent="0" algn="ctr">
              <a:buNone/>
            </a:pPr>
            <a:r>
              <a:rPr lang="en-GB" dirty="0"/>
              <a:t>Products that are air freighted tend to be highly perishable (e.g. Indian mangoes, papaya, berries, asparagus, fresh flowers)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But some products (e.g. bananas, oranges, apples) are normally transported by ship/truck.</a:t>
            </a:r>
          </a:p>
        </p:txBody>
      </p:sp>
    </p:spTree>
    <p:extLst>
      <p:ext uri="{BB962C8B-B14F-4D97-AF65-F5344CB8AC3E}">
        <p14:creationId xmlns:p14="http://schemas.microsoft.com/office/powerpoint/2010/main" val="422837230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B404B-A2A4-4963-84E0-27EBFF8BA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065" y="274638"/>
            <a:ext cx="8662086" cy="1143000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Recommendations: transport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DCA70-40C8-4F40-BA78-3EC02FD48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69308"/>
            <a:ext cx="8229600" cy="50539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Avoid air-freighted products if possible</a:t>
            </a:r>
          </a:p>
          <a:p>
            <a:pPr marL="0" indent="0" algn="ctr">
              <a:buNone/>
            </a:pPr>
            <a:endParaRPr lang="en-GB" sz="1100" dirty="0"/>
          </a:p>
          <a:p>
            <a:pPr marL="0" indent="0" algn="ctr">
              <a:buNone/>
            </a:pPr>
            <a:r>
              <a:rPr lang="en-GB" dirty="0"/>
              <a:t>Go for in-season fruits, dried versions, or foods transported by ship/truck.</a:t>
            </a:r>
          </a:p>
          <a:p>
            <a:pPr marL="0" indent="0" algn="ctr">
              <a:buNone/>
            </a:pPr>
            <a:endParaRPr lang="en-GB" sz="1800" dirty="0"/>
          </a:p>
          <a:p>
            <a:pPr marL="0" indent="0" algn="ctr">
              <a:buNone/>
            </a:pPr>
            <a:r>
              <a:rPr lang="en-GB" dirty="0"/>
              <a:t>Lentils and grains/pulses tend to good all year-round.  Non-perishable and transported by ship.</a:t>
            </a:r>
          </a:p>
        </p:txBody>
      </p:sp>
    </p:spTree>
    <p:extLst>
      <p:ext uri="{BB962C8B-B14F-4D97-AF65-F5344CB8AC3E}">
        <p14:creationId xmlns:p14="http://schemas.microsoft.com/office/powerpoint/2010/main" val="27526957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B404B-A2A4-4963-84E0-27EBFF8BA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065" y="274638"/>
            <a:ext cx="8662086" cy="1143000"/>
          </a:xfrm>
        </p:spPr>
        <p:txBody>
          <a:bodyPr>
            <a:normAutofit/>
          </a:bodyPr>
          <a:lstStyle/>
          <a:p>
            <a:r>
              <a:rPr lang="en-GB" b="1" dirty="0"/>
              <a:t>Food waste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DCA70-40C8-4F40-BA78-3EC02FD48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767914"/>
            <a:ext cx="8229600" cy="38553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dirty="0"/>
              <a:t>How much of food that we buy in the West is thrown away?</a:t>
            </a:r>
          </a:p>
        </p:txBody>
      </p:sp>
    </p:spTree>
    <p:extLst>
      <p:ext uri="{BB962C8B-B14F-4D97-AF65-F5344CB8AC3E}">
        <p14:creationId xmlns:p14="http://schemas.microsoft.com/office/powerpoint/2010/main" val="420106442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B404B-A2A4-4963-84E0-27EBFF8BA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065" y="274638"/>
            <a:ext cx="8662086" cy="1143000"/>
          </a:xfrm>
        </p:spPr>
        <p:txBody>
          <a:bodyPr>
            <a:normAutofit/>
          </a:bodyPr>
          <a:lstStyle/>
          <a:p>
            <a:r>
              <a:rPr lang="en-GB" b="1" dirty="0"/>
              <a:t>Food waste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DCA70-40C8-4F40-BA78-3EC02FD48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754851"/>
            <a:ext cx="8229600" cy="38553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dirty="0"/>
              <a:t>In the UK, estimated that </a:t>
            </a:r>
            <a:r>
              <a:rPr lang="en-GB" sz="4000" u="sng" dirty="0"/>
              <a:t>a third</a:t>
            </a:r>
            <a:r>
              <a:rPr lang="en-GB" sz="4000" dirty="0"/>
              <a:t> of all foods bought are thrown away!*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5CC84C6-77F9-472F-8716-D56A8BF0AC23}"/>
              </a:ext>
            </a:extLst>
          </p:cNvPr>
          <p:cNvSpPr txBox="1">
            <a:spLocks/>
          </p:cNvSpPr>
          <p:nvPr/>
        </p:nvSpPr>
        <p:spPr>
          <a:xfrm>
            <a:off x="91439" y="6453052"/>
            <a:ext cx="8882743" cy="692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sz="1600" dirty="0"/>
              <a:t>* WRAP (2008) </a:t>
            </a:r>
            <a:r>
              <a:rPr lang="en-GB" sz="1600" i="1" dirty="0"/>
              <a:t>The Food We Waste: A study of the amount of food we throw away in UK households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58211038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B404B-A2A4-4963-84E0-27EBFF8BA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065" y="274638"/>
            <a:ext cx="8662086" cy="1143000"/>
          </a:xfrm>
        </p:spPr>
        <p:txBody>
          <a:bodyPr>
            <a:normAutofit/>
          </a:bodyPr>
          <a:lstStyle/>
          <a:p>
            <a:r>
              <a:rPr lang="en-GB" b="1" dirty="0"/>
              <a:t>Recommendation: Food waste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DCA70-40C8-4F40-BA78-3EC02FD48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79373"/>
            <a:ext cx="8229600" cy="48438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dirty="0"/>
              <a:t>Eat what you buy!</a:t>
            </a:r>
          </a:p>
          <a:p>
            <a:pPr marL="0" indent="0" algn="ctr">
              <a:buNone/>
            </a:pPr>
            <a:endParaRPr lang="en-GB" sz="4000" dirty="0"/>
          </a:p>
          <a:p>
            <a:pPr marL="0" indent="0" algn="ctr">
              <a:buNone/>
            </a:pPr>
            <a:r>
              <a:rPr lang="en-GB" sz="4000" dirty="0"/>
              <a:t>Non-perishable foods like dried lentils/pulses/beans and whole grains are good!</a:t>
            </a:r>
          </a:p>
        </p:txBody>
      </p:sp>
    </p:spTree>
    <p:extLst>
      <p:ext uri="{BB962C8B-B14F-4D97-AF65-F5344CB8AC3E}">
        <p14:creationId xmlns:p14="http://schemas.microsoft.com/office/powerpoint/2010/main" val="17779399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B404B-A2A4-4963-84E0-27EBFF8BA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065" y="274638"/>
            <a:ext cx="8662086" cy="1143000"/>
          </a:xfrm>
        </p:spPr>
        <p:txBody>
          <a:bodyPr>
            <a:normAutofit/>
          </a:bodyPr>
          <a:lstStyle/>
          <a:p>
            <a:r>
              <a:rPr lang="en-GB" b="1" dirty="0"/>
              <a:t>Summary of recommendations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DCA70-40C8-4F40-BA78-3EC02FD48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417639"/>
            <a:ext cx="9045147" cy="52055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dirty="0"/>
              <a:t>Eat less.  Buy less.  Waste Less.</a:t>
            </a:r>
          </a:p>
          <a:p>
            <a:pPr marL="0" indent="0" algn="ctr">
              <a:buNone/>
            </a:pPr>
            <a:r>
              <a:rPr lang="en-GB" sz="4000" dirty="0"/>
              <a:t>Avoid dairy products. Use alternatives.</a:t>
            </a:r>
          </a:p>
          <a:p>
            <a:pPr marL="0" indent="0" algn="ctr">
              <a:buNone/>
            </a:pPr>
            <a:r>
              <a:rPr lang="en-GB" sz="4000" dirty="0"/>
              <a:t>Avoid palm oil.</a:t>
            </a:r>
          </a:p>
          <a:p>
            <a:pPr marL="0" indent="0" algn="ctr">
              <a:buNone/>
            </a:pPr>
            <a:r>
              <a:rPr lang="en-GB" sz="4000" dirty="0"/>
              <a:t>Avoid air-freighted goods and non-seasonal greenhouse heated foods.</a:t>
            </a:r>
          </a:p>
          <a:p>
            <a:pPr marL="0" indent="0" algn="ctr">
              <a:buNone/>
            </a:pPr>
            <a:r>
              <a:rPr lang="en-GB" sz="4000" dirty="0"/>
              <a:t>Go for seasonal, local or shipped foods.</a:t>
            </a:r>
          </a:p>
          <a:p>
            <a:pPr marL="0" indent="0" algn="ctr">
              <a:buNone/>
            </a:pPr>
            <a:r>
              <a:rPr lang="en-GB" sz="4000" dirty="0"/>
              <a:t>Pulses and grains good all year round.</a:t>
            </a:r>
          </a:p>
          <a:p>
            <a:pPr marL="0" indent="0" algn="ctr">
              <a:buNone/>
            </a:pP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25384297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B404B-A2A4-4963-84E0-27EBFF8BA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065" y="274638"/>
            <a:ext cx="8662086" cy="1143000"/>
          </a:xfrm>
        </p:spPr>
        <p:txBody>
          <a:bodyPr>
            <a:normAutofit/>
          </a:bodyPr>
          <a:lstStyle/>
          <a:p>
            <a:r>
              <a:rPr lang="en-GB" b="1" dirty="0"/>
              <a:t>Sounds hard? How Jainism helps!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DCA70-40C8-4F40-BA78-3EC02FD48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417639"/>
            <a:ext cx="9045147" cy="520558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GB" sz="4400" dirty="0"/>
              <a:t>Fasting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GB" sz="4400" dirty="0"/>
              <a:t>Mindful eating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GB" sz="4400" dirty="0"/>
              <a:t>Cultivating detachment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GB" sz="4400" dirty="0"/>
              <a:t>Pulses and grains: </a:t>
            </a:r>
            <a:r>
              <a:rPr lang="en-GB" sz="4400" dirty="0" err="1"/>
              <a:t>Tithi</a:t>
            </a:r>
            <a:r>
              <a:rPr lang="en-GB" sz="4400" dirty="0"/>
              <a:t> days, </a:t>
            </a:r>
            <a:r>
              <a:rPr lang="en-GB" sz="4400" dirty="0" err="1"/>
              <a:t>Ayambil</a:t>
            </a:r>
            <a:endParaRPr lang="en-GB" sz="4400" dirty="0"/>
          </a:p>
          <a:p>
            <a:pPr marL="0" indent="0" algn="ctr">
              <a:buNone/>
            </a:pPr>
            <a:endParaRPr lang="en-GB" sz="4000" dirty="0"/>
          </a:p>
          <a:p>
            <a:pPr marL="0" indent="0" algn="ctr">
              <a:buNone/>
            </a:pP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38243606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51282"/>
            <a:ext cx="8229600" cy="1143000"/>
          </a:xfrm>
        </p:spPr>
        <p:txBody>
          <a:bodyPr/>
          <a:lstStyle/>
          <a:p>
            <a:r>
              <a:rPr lang="en-US" b="1" dirty="0"/>
              <a:t>Thank you.  Questions.</a:t>
            </a:r>
          </a:p>
        </p:txBody>
      </p:sp>
    </p:spTree>
    <p:extLst>
      <p:ext uri="{BB962C8B-B14F-4D97-AF65-F5344CB8AC3E}">
        <p14:creationId xmlns:p14="http://schemas.microsoft.com/office/powerpoint/2010/main" val="36796665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5107</TotalTime>
  <Words>2423</Words>
  <Application>Microsoft Office PowerPoint</Application>
  <PresentationFormat>On-screen Show (4:3)</PresentationFormat>
  <Paragraphs>393</Paragraphs>
  <Slides>65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9" baseType="lpstr">
      <vt:lpstr>Arial</vt:lpstr>
      <vt:lpstr>Calibri</vt:lpstr>
      <vt:lpstr>Zapf Dingbats</vt:lpstr>
      <vt:lpstr>Office Theme</vt:lpstr>
      <vt:lpstr>Ethical and environmental issues in modern food: How Jainism helps</vt:lpstr>
      <vt:lpstr>Personal introduction: Sagar Shah</vt:lpstr>
      <vt:lpstr>Questions for the audience</vt:lpstr>
      <vt:lpstr>Aim of the talk</vt:lpstr>
      <vt:lpstr>Disclaimer</vt:lpstr>
      <vt:lpstr>Outline</vt:lpstr>
      <vt:lpstr>The general challenge</vt:lpstr>
      <vt:lpstr>The general challenge</vt:lpstr>
      <vt:lpstr>Dairy products</vt:lpstr>
      <vt:lpstr>Environmental impacts</vt:lpstr>
      <vt:lpstr>Environmental impacts</vt:lpstr>
      <vt:lpstr>Environmental impacts</vt:lpstr>
      <vt:lpstr>Animals are an inefficient food source</vt:lpstr>
      <vt:lpstr>Comparison of soya milk and cow milk</vt:lpstr>
      <vt:lpstr>Studies suggest vegan diets appear to be better for climate change</vt:lpstr>
      <vt:lpstr>Violence in milk production</vt:lpstr>
      <vt:lpstr>Violence in milk production</vt:lpstr>
      <vt:lpstr>Milk production requires pregnancy</vt:lpstr>
      <vt:lpstr>Artificial insemination</vt:lpstr>
      <vt:lpstr>Newborn calves can be male or female</vt:lpstr>
      <vt:lpstr>Female calves can produce milk</vt:lpstr>
      <vt:lpstr>But male calves have no value alive</vt:lpstr>
      <vt:lpstr>So male calves are killed promptly</vt:lpstr>
      <vt:lpstr>Dairy cows could live for a long time</vt:lpstr>
      <vt:lpstr>But they are killed when 5-6 years old</vt:lpstr>
      <vt:lpstr>Violence in milk production</vt:lpstr>
      <vt:lpstr>Video</vt:lpstr>
      <vt:lpstr>What about in India?</vt:lpstr>
      <vt:lpstr>My experience in Indian dairy</vt:lpstr>
      <vt:lpstr>My experience in Indian dairy</vt:lpstr>
      <vt:lpstr> </vt:lpstr>
      <vt:lpstr>Who is the largest beef exporter?</vt:lpstr>
      <vt:lpstr>Who is the largest beef exporter?</vt:lpstr>
      <vt:lpstr>India is the world’s largest beef exporter</vt:lpstr>
      <vt:lpstr>Are male calves killed in India?</vt:lpstr>
      <vt:lpstr>What ratio of males to females would you expect to see if there was no killing of male calves?</vt:lpstr>
      <vt:lpstr>Are male calves killed in India?</vt:lpstr>
      <vt:lpstr>What happened to the missing males?</vt:lpstr>
      <vt:lpstr>Does artificial insemination happen in India?</vt:lpstr>
      <vt:lpstr>There were 63m artificial inseminations in India in 2015</vt:lpstr>
      <vt:lpstr>Dairy: recommendation</vt:lpstr>
      <vt:lpstr>Organic food</vt:lpstr>
      <vt:lpstr>Organic food</vt:lpstr>
      <vt:lpstr>No easy solution</vt:lpstr>
      <vt:lpstr>Recommendation: Organic</vt:lpstr>
      <vt:lpstr>Deforestation from Palm Oil &amp; Soya?</vt:lpstr>
      <vt:lpstr>Deforestation from Palm Oil &amp; Soya?</vt:lpstr>
      <vt:lpstr>Do we need palm oil or soya?</vt:lpstr>
      <vt:lpstr>Soya is one of the most efficient crops</vt:lpstr>
      <vt:lpstr>Recommendations: deforestation</vt:lpstr>
      <vt:lpstr>Comparison of carbon costs</vt:lpstr>
      <vt:lpstr>Depends on how tomatoes are grown</vt:lpstr>
      <vt:lpstr>Seasonality matters</vt:lpstr>
      <vt:lpstr>Recommendation: Seasonal foods</vt:lpstr>
      <vt:lpstr>Food transport methods</vt:lpstr>
      <vt:lpstr>Food transport methods</vt:lpstr>
      <vt:lpstr>Example:  Asparagus</vt:lpstr>
      <vt:lpstr>Food transport methods</vt:lpstr>
      <vt:lpstr>Recommendations: transport methods</vt:lpstr>
      <vt:lpstr>Food waste</vt:lpstr>
      <vt:lpstr>Food waste</vt:lpstr>
      <vt:lpstr>Recommendation: Food waste</vt:lpstr>
      <vt:lpstr>Summary of recommendations </vt:lpstr>
      <vt:lpstr>Sounds hard? How Jainism helps!</vt:lpstr>
      <vt:lpstr>Thank you.  Questions.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Jainism, Ahimsa and the vegan movement in the Jain community</dc:title>
  <dc:creator>Sagar Shah</dc:creator>
  <cp:lastModifiedBy>Sagar Shah</cp:lastModifiedBy>
  <cp:revision>133</cp:revision>
  <cp:lastPrinted>2017-06-28T20:01:07Z</cp:lastPrinted>
  <dcterms:created xsi:type="dcterms:W3CDTF">2016-05-20T20:33:50Z</dcterms:created>
  <dcterms:modified xsi:type="dcterms:W3CDTF">2017-08-11T13:41:23Z</dcterms:modified>
</cp:coreProperties>
</file>