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3" r:id="rId2"/>
    <p:sldId id="267" r:id="rId3"/>
    <p:sldId id="272" r:id="rId4"/>
    <p:sldId id="283" r:id="rId5"/>
    <p:sldId id="282" r:id="rId6"/>
    <p:sldId id="281" r:id="rId7"/>
    <p:sldId id="292" r:id="rId8"/>
    <p:sldId id="293" r:id="rId9"/>
    <p:sldId id="287" r:id="rId10"/>
    <p:sldId id="288" r:id="rId11"/>
    <p:sldId id="291" r:id="rId12"/>
    <p:sldId id="274" r:id="rId13"/>
    <p:sldId id="280" r:id="rId14"/>
    <p:sldId id="290" r:id="rId15"/>
    <p:sldId id="296" r:id="rId16"/>
    <p:sldId id="294" r:id="rId17"/>
    <p:sldId id="295" r:id="rId18"/>
    <p:sldId id="277" r:id="rId19"/>
  </p:sldIdLst>
  <p:sldSz cx="100584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AD80F"/>
    <a:srgbClr val="FAC64B"/>
    <a:srgbClr val="245A05"/>
    <a:srgbClr val="F1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00" autoAdjust="0"/>
  </p:normalViewPr>
  <p:slideViewPr>
    <p:cSldViewPr snapToGrid="0" snapToObjects="1">
      <p:cViewPr>
        <p:scale>
          <a:sx n="63" d="100"/>
          <a:sy n="63" d="100"/>
        </p:scale>
        <p:origin x="-1304" y="-144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79070-F56E-D44E-9CDD-612AFD689F28}" type="datetimeFigureOut">
              <a:rPr lang="en-US" smtClean="0"/>
              <a:t>8/1/13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877B7-C3F0-894B-9079-035457B46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7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5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1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1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4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0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95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8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9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8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8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5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6B3AF-03B3-4F49-AD72-0E4DCFAA8F68}" type="datetimeFigureOut">
              <a:rPr lang="en-US" smtClean="0"/>
              <a:t>8/1/13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9410A-EB18-9C4F-B065-230712154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4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0941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50941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509412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509412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509412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509412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jpe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Relationship Id="rId15" Type="http://schemas.openxmlformats.org/officeDocument/2006/relationships/image" Target="../media/image38.jpe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jpeg"/><Relationship Id="rId10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jpeg"/><Relationship Id="rId12" Type="http://schemas.openxmlformats.org/officeDocument/2006/relationships/image" Target="../media/image50.jpe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e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jpeg"/><Relationship Id="rId10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2.jpeg"/><Relationship Id="rId12" Type="http://schemas.openxmlformats.org/officeDocument/2006/relationships/image" Target="../media/image63.jpeg"/><Relationship Id="rId13" Type="http://schemas.openxmlformats.org/officeDocument/2006/relationships/image" Target="../media/image64.jpeg"/><Relationship Id="rId14" Type="http://schemas.openxmlformats.org/officeDocument/2006/relationships/image" Target="../media/image65.jpeg"/><Relationship Id="rId15" Type="http://schemas.openxmlformats.org/officeDocument/2006/relationships/image" Target="../media/image66.jpeg"/><Relationship Id="rId16" Type="http://schemas.openxmlformats.org/officeDocument/2006/relationships/image" Target="../media/image67.png"/><Relationship Id="rId17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58.jpeg"/><Relationship Id="rId8" Type="http://schemas.openxmlformats.org/officeDocument/2006/relationships/image" Target="../media/image59.jpeg"/><Relationship Id="rId9" Type="http://schemas.openxmlformats.org/officeDocument/2006/relationships/image" Target="../media/image60.gif"/><Relationship Id="rId10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15" y="575833"/>
            <a:ext cx="916254" cy="15689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42194" y="575834"/>
            <a:ext cx="3675778" cy="7325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pple Chancery"/>
                <a:cs typeface="Apple Chancery"/>
              </a:rPr>
              <a:t>Ahimsa Parmo Dharmo</a:t>
            </a:r>
          </a:p>
          <a:p>
            <a:pPr algn="ctr"/>
            <a:r>
              <a:rPr lang="en-US" dirty="0" smtClean="0">
                <a:solidFill>
                  <a:srgbClr val="800000"/>
                </a:solidFill>
                <a:latin typeface="Apple Chancery"/>
                <a:cs typeface="Apple Chancery"/>
              </a:rPr>
              <a:t>Live &amp; Let Live Vegan way</a:t>
            </a:r>
            <a:endParaRPr lang="en-US" dirty="0">
              <a:solidFill>
                <a:srgbClr val="800000"/>
              </a:solidFill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1824" y="2479639"/>
            <a:ext cx="9215202" cy="2688200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err="1" smtClean="0">
                <a:ln w="11430"/>
              </a:rPr>
              <a:t>Ahimsak</a:t>
            </a:r>
            <a:r>
              <a:rPr lang="en-US" sz="6000" b="1" dirty="0" smtClean="0">
                <a:ln w="11430"/>
              </a:rPr>
              <a:t> (Vegan) Lifestyle: </a:t>
            </a:r>
          </a:p>
          <a:p>
            <a:pPr algn="ctr"/>
            <a:r>
              <a:rPr lang="en-US" sz="5400" dirty="0" smtClean="0">
                <a:ln w="11430"/>
              </a:rPr>
              <a:t>Caring </a:t>
            </a:r>
            <a:r>
              <a:rPr lang="en-US" sz="5400" dirty="0">
                <a:ln w="11430"/>
              </a:rPr>
              <a:t>for Animals, Environment, Body and Soul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63471" y="5341142"/>
            <a:ext cx="1513804" cy="410654"/>
          </a:xfrm>
          <a:prstGeom prst="rect">
            <a:avLst/>
          </a:prstGeom>
          <a:noFill/>
        </p:spPr>
        <p:txBody>
          <a:bodyPr wrap="none" lIns="101882" tIns="50941" rIns="101882" bIns="50941" rtlCol="0">
            <a:spAutoFit/>
          </a:bodyPr>
          <a:lstStyle/>
          <a:p>
            <a:r>
              <a:rPr lang="en-US" dirty="0" smtClean="0">
                <a:latin typeface="Baskerville"/>
                <a:cs typeface="Baskerville"/>
              </a:rPr>
              <a:t>- Sanjay Jain</a:t>
            </a:r>
            <a:endParaRPr lang="en-US" dirty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28235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202" y="578902"/>
            <a:ext cx="8748157" cy="7799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00"/>
                </a:solidFill>
                <a:latin typeface="Arial"/>
                <a:cs typeface="Arial"/>
              </a:rPr>
              <a:t>Vegetarian: Nature’s Definition</a:t>
            </a:r>
            <a:endParaRPr lang="en-US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02" y="1623842"/>
            <a:ext cx="1854437" cy="18469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705" y="1595638"/>
            <a:ext cx="1862159" cy="1875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02" y="3572424"/>
            <a:ext cx="1854437" cy="1808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706" y="3572424"/>
            <a:ext cx="1886714" cy="18083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65201" y="5590304"/>
            <a:ext cx="3951219" cy="15802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Vegetarian animals drink milk of their own mother when infant.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Adult refuse milk even if offered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0732" y="1570351"/>
            <a:ext cx="1856141" cy="18545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130" y="1556113"/>
            <a:ext cx="1886229" cy="18648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4581" y="3543320"/>
            <a:ext cx="1868778" cy="18273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1046" y="3543320"/>
            <a:ext cx="1841525" cy="185661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966493" y="5590304"/>
            <a:ext cx="2963110" cy="12108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Non Vegetarian animals drink milk in adulthood if offered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98315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5656" y="578903"/>
            <a:ext cx="8627245" cy="933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5400" b="1" dirty="0">
                <a:solidFill>
                  <a:srgbClr val="000000"/>
                </a:solidFill>
                <a:latin typeface="Arial"/>
                <a:cs typeface="Arial"/>
              </a:rPr>
              <a:t>Vegetarian: Our definition</a:t>
            </a:r>
            <a:endParaRPr lang="en-US" sz="5400" b="1" dirty="0"/>
          </a:p>
        </p:txBody>
      </p:sp>
      <p:sp>
        <p:nvSpPr>
          <p:cNvPr id="10" name="Rectangle 9"/>
          <p:cNvSpPr/>
          <p:nvPr/>
        </p:nvSpPr>
        <p:spPr>
          <a:xfrm>
            <a:off x="501116" y="1866095"/>
            <a:ext cx="9065658" cy="5027302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509412" indent="-509412">
              <a:buFont typeface="Arial"/>
              <a:buChar char="•"/>
            </a:pPr>
            <a:r>
              <a:rPr lang="en-US" sz="2800" dirty="0" smtClean="0">
                <a:latin typeface="Arial"/>
                <a:cs typeface="Arial"/>
              </a:rPr>
              <a:t>History: formed </a:t>
            </a:r>
            <a:r>
              <a:rPr lang="en-US" sz="2800" dirty="0">
                <a:latin typeface="Arial"/>
                <a:cs typeface="Arial"/>
              </a:rPr>
              <a:t>irregularly </a:t>
            </a:r>
            <a:r>
              <a:rPr lang="en-US" sz="2800" dirty="0" smtClean="0">
                <a:latin typeface="Arial"/>
                <a:cs typeface="Arial"/>
              </a:rPr>
              <a:t>from </a:t>
            </a:r>
            <a:r>
              <a:rPr lang="en-US" sz="2800" dirty="0">
                <a:latin typeface="Arial"/>
                <a:cs typeface="Arial"/>
              </a:rPr>
              <a:t>vegetable + </a:t>
            </a:r>
            <a:r>
              <a:rPr lang="en-US" sz="2800" dirty="0" err="1" smtClean="0">
                <a:latin typeface="Arial"/>
                <a:cs typeface="Arial"/>
              </a:rPr>
              <a:t>arian</a:t>
            </a:r>
            <a:endParaRPr lang="en-US" sz="2800" dirty="0" smtClean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x-none" sz="2800" dirty="0" smtClean="0">
                <a:latin typeface="Arial"/>
                <a:cs typeface="Arial"/>
              </a:rPr>
              <a:t>शाकाहारी</a:t>
            </a:r>
            <a:r>
              <a:rPr lang="en-US" sz="2800" dirty="0" smtClean="0">
                <a:latin typeface="Arial"/>
                <a:cs typeface="Arial"/>
              </a:rPr>
              <a:t>: </a:t>
            </a:r>
            <a:r>
              <a:rPr lang="en-US" sz="2800" dirty="0" err="1">
                <a:latin typeface="Arial"/>
                <a:cs typeface="Arial"/>
              </a:rPr>
              <a:t>फल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सब्जी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खाने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वाला</a:t>
            </a:r>
            <a:endParaRPr lang="en-US" sz="2800" b="1" dirty="0" smtClean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b="1" dirty="0" err="1" smtClean="0">
                <a:latin typeface="Arial"/>
                <a:cs typeface="Arial"/>
              </a:rPr>
              <a:t>Dictionary.reference.com</a:t>
            </a:r>
            <a:r>
              <a:rPr lang="en-US" sz="2800" b="1" dirty="0" smtClean="0">
                <a:latin typeface="Arial"/>
                <a:cs typeface="Arial"/>
              </a:rPr>
              <a:t>: </a:t>
            </a:r>
            <a:r>
              <a:rPr lang="en-US" sz="2800" dirty="0" err="1" smtClean="0">
                <a:latin typeface="Arial"/>
                <a:cs typeface="Arial"/>
              </a:rPr>
              <a:t>lacto·vegetarian</a:t>
            </a:r>
            <a:r>
              <a:rPr lang="en-US" sz="2800" dirty="0" smtClean="0">
                <a:latin typeface="Arial"/>
                <a:cs typeface="Arial"/>
              </a:rPr>
              <a:t>, also called </a:t>
            </a:r>
            <a:r>
              <a:rPr lang="en-US" sz="2800" b="1" dirty="0" err="1" smtClean="0">
                <a:latin typeface="Arial"/>
                <a:cs typeface="Arial"/>
              </a:rPr>
              <a:t>lactarian</a:t>
            </a:r>
            <a:r>
              <a:rPr lang="en-US" sz="2800" dirty="0">
                <a:latin typeface="Arial"/>
                <a:cs typeface="Arial"/>
              </a:rPr>
              <a:t>,</a:t>
            </a:r>
            <a:r>
              <a:rPr lang="en-US" sz="2800" dirty="0" smtClean="0">
                <a:latin typeface="Arial"/>
                <a:cs typeface="Arial"/>
              </a:rPr>
              <a:t> a vegetarian whose diet includes dairy products</a:t>
            </a:r>
            <a:endParaRPr lang="en-US" sz="2800" b="1" dirty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b="1" dirty="0">
                <a:latin typeface="Arial"/>
                <a:cs typeface="Arial"/>
              </a:rPr>
              <a:t>Wiki: </a:t>
            </a:r>
            <a:r>
              <a:rPr lang="en-US" sz="2800" dirty="0" err="1">
                <a:latin typeface="Arial"/>
                <a:cs typeface="Arial"/>
              </a:rPr>
              <a:t>ovo</a:t>
            </a:r>
            <a:r>
              <a:rPr lang="en-US" sz="2800" dirty="0">
                <a:latin typeface="Arial"/>
                <a:cs typeface="Arial"/>
              </a:rPr>
              <a:t>-vegetarian diet includes eggs but not dairy products, a lacto-vegetarian diet includes dairy products but not eggs, and an </a:t>
            </a:r>
            <a:r>
              <a:rPr lang="en-US" sz="2800" dirty="0" err="1">
                <a:latin typeface="Arial"/>
                <a:cs typeface="Arial"/>
              </a:rPr>
              <a:t>ovo</a:t>
            </a:r>
            <a:r>
              <a:rPr lang="en-US" sz="2800" dirty="0">
                <a:latin typeface="Arial"/>
                <a:cs typeface="Arial"/>
              </a:rPr>
              <a:t>-lacto vegetarian diet includes both eggs and dairy products. A vegan, or </a:t>
            </a:r>
            <a:r>
              <a:rPr lang="en-US" sz="2800" b="1" dirty="0">
                <a:latin typeface="Arial"/>
                <a:cs typeface="Arial"/>
              </a:rPr>
              <a:t>strict vegetarian</a:t>
            </a:r>
            <a:r>
              <a:rPr lang="en-US" sz="2800" dirty="0">
                <a:latin typeface="Arial"/>
                <a:cs typeface="Arial"/>
              </a:rPr>
              <a:t>, diet excludes all animal products, including eggs, dairy, beeswax and </a:t>
            </a:r>
            <a:r>
              <a:rPr lang="en-US" sz="2800" dirty="0" smtClean="0">
                <a:latin typeface="Arial"/>
                <a:cs typeface="Arial"/>
              </a:rPr>
              <a:t>honey</a:t>
            </a:r>
            <a:endParaRPr lang="en-US" sz="2800" dirty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endParaRPr lang="en-US" sz="12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4936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The life of a dairy cow</a:t>
            </a:r>
            <a:endParaRPr lang="en-US" sz="4800" b="1" dirty="0"/>
          </a:p>
        </p:txBody>
      </p:sp>
      <p:sp>
        <p:nvSpPr>
          <p:cNvPr id="7" name="Rectangle 6"/>
          <p:cNvSpPr/>
          <p:nvPr/>
        </p:nvSpPr>
        <p:spPr>
          <a:xfrm>
            <a:off x="3331121" y="5911306"/>
            <a:ext cx="6364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Male calves are taken away for 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veal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cap="small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calfskin</a:t>
            </a:r>
            <a:r>
              <a:rPr lang="en-US" sz="2400" b="1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production.</a:t>
            </a:r>
            <a:endParaRPr lang="en-US" sz="1600" b="1" dirty="0" smtClean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59348" y="2006600"/>
            <a:ext cx="64362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"/>
                <a:cs typeface="Arial"/>
              </a:rPr>
              <a:t>Dairy cows </a:t>
            </a:r>
            <a:r>
              <a:rPr lang="en-US" sz="2400" b="1" dirty="0" smtClean="0">
                <a:latin typeface="Arial"/>
                <a:cs typeface="Arial"/>
              </a:rPr>
              <a:t>are kept 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artificially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impregnated</a:t>
            </a:r>
            <a:r>
              <a:rPr lang="en-US" sz="2400" b="1" dirty="0" smtClean="0">
                <a:latin typeface="Arial"/>
                <a:cs typeface="Arial"/>
              </a:rPr>
              <a:t> 300 days in a year. Restraining apparatus is often called “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Rape Rack</a:t>
            </a:r>
            <a:r>
              <a:rPr lang="en-US" sz="2400" b="1" dirty="0" smtClean="0">
                <a:latin typeface="Arial"/>
                <a:cs typeface="Arial"/>
              </a:rPr>
              <a:t>”. </a:t>
            </a:r>
            <a:r>
              <a:rPr lang="en-US" sz="24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457200" indent="-457200">
              <a:buFont typeface="Arial"/>
              <a:buChar char="•"/>
            </a:pPr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168" t="13487" r="27304" b="23565"/>
          <a:stretch/>
        </p:blipFill>
        <p:spPr>
          <a:xfrm>
            <a:off x="665185" y="1794406"/>
            <a:ext cx="2415013" cy="1713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8" r="4702"/>
          <a:stretch/>
        </p:blipFill>
        <p:spPr>
          <a:xfrm>
            <a:off x="665185" y="3621979"/>
            <a:ext cx="2415013" cy="180976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3331120" y="3792122"/>
            <a:ext cx="622335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Within minutes after birth, calves are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separated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from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their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mothers. Mothers are known to cry for weeks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calves.</a:t>
            </a:r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85" y="5616780"/>
            <a:ext cx="2415013" cy="1596636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94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The life of a dairy cow</a:t>
            </a:r>
            <a:endParaRPr lang="en-US" sz="4800" b="1" dirty="0"/>
          </a:p>
        </p:txBody>
      </p:sp>
      <p:sp>
        <p:nvSpPr>
          <p:cNvPr id="7" name="Rectangle 6"/>
          <p:cNvSpPr/>
          <p:nvPr/>
        </p:nvSpPr>
        <p:spPr>
          <a:xfrm>
            <a:off x="3331121" y="5697428"/>
            <a:ext cx="636445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b="1" dirty="0" smtClean="0">
                <a:solidFill>
                  <a:schemeClr val="tx1"/>
                </a:solidFill>
                <a:latin typeface="Arial"/>
                <a:cs typeface="Arial"/>
              </a:rPr>
              <a:t>Dairy </a:t>
            </a:r>
            <a:r>
              <a:rPr lang="en-US" sz="2300" b="1" dirty="0">
                <a:latin typeface="Arial"/>
                <a:cs typeface="Arial"/>
              </a:rPr>
              <a:t>c</a:t>
            </a:r>
            <a:r>
              <a:rPr lang="en-US" sz="2300" b="1" dirty="0" smtClean="0">
                <a:solidFill>
                  <a:schemeClr val="tx1"/>
                </a:solidFill>
                <a:latin typeface="Arial"/>
                <a:cs typeface="Arial"/>
              </a:rPr>
              <a:t>ows spend most of their short lives, </a:t>
            </a:r>
            <a:r>
              <a:rPr lang="en-US" sz="2300" b="1" dirty="0" smtClean="0">
                <a:solidFill>
                  <a:srgbClr val="FF0000"/>
                </a:solidFill>
                <a:latin typeface="Arial"/>
                <a:cs typeface="Arial"/>
              </a:rPr>
              <a:t>cramped </a:t>
            </a:r>
            <a:r>
              <a:rPr lang="en-US" sz="2300" b="1" dirty="0" smtClean="0">
                <a:solidFill>
                  <a:schemeClr val="tx1"/>
                </a:solidFill>
                <a:latin typeface="Arial"/>
                <a:cs typeface="Arial"/>
              </a:rPr>
              <a:t>and </a:t>
            </a:r>
            <a:r>
              <a:rPr lang="en-US" sz="2300" b="1" dirty="0" smtClean="0">
                <a:solidFill>
                  <a:srgbClr val="FF0000"/>
                </a:solidFill>
                <a:latin typeface="Arial"/>
                <a:cs typeface="Arial"/>
              </a:rPr>
              <a:t>confined</a:t>
            </a:r>
            <a:r>
              <a:rPr lang="en-US" sz="2300" b="1" dirty="0" smtClean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2300" b="1" dirty="0" smtClean="0">
                <a:latin typeface="Arial"/>
                <a:cs typeface="Arial"/>
              </a:rPr>
              <a:t>Their hooves never touch grass, only a concrete floor.</a:t>
            </a:r>
          </a:p>
          <a:p>
            <a:endParaRPr lang="en-US" sz="1600" b="1" dirty="0" smtClean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59348" y="1744494"/>
            <a:ext cx="62951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Once the cows are old enough to start producing milk, they are forcefully 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dehorned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(a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process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as painful as pulling out our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nails)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without any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painkillers.</a:t>
            </a:r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31120" y="3973580"/>
            <a:ext cx="622335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Cows are mostly 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hooked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up </a:t>
            </a:r>
            <a:r>
              <a:rPr lang="en-US" sz="2400" b="1" dirty="0" smtClean="0">
                <a:latin typeface="Arial"/>
                <a:cs typeface="Arial"/>
              </a:rPr>
              <a:t>to instruments </a:t>
            </a:r>
            <a:r>
              <a:rPr lang="en-US" sz="2400" b="1" dirty="0">
                <a:latin typeface="Arial"/>
                <a:cs typeface="Arial"/>
              </a:rPr>
              <a:t>which increase their discomfort and chance of disease.</a:t>
            </a:r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84" y="5593044"/>
            <a:ext cx="2450413" cy="1645067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2" descr="http://www.lamartin.com/farm/images/other/dehorning_199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6" t="28519" r="19785"/>
          <a:stretch/>
        </p:blipFill>
        <p:spPr bwMode="auto">
          <a:xfrm>
            <a:off x="725810" y="1627591"/>
            <a:ext cx="2389788" cy="1779392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classes.ansci.illinois.edu/ansc438/mastitis/milking_process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0" y="3588441"/>
            <a:ext cx="2389788" cy="1792341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07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The life of a dairy cow</a:t>
            </a:r>
            <a:endParaRPr lang="en-US" sz="4800" b="1" dirty="0"/>
          </a:p>
        </p:txBody>
      </p:sp>
      <p:sp>
        <p:nvSpPr>
          <p:cNvPr id="11" name="Rectangle 10"/>
          <p:cNvSpPr/>
          <p:nvPr/>
        </p:nvSpPr>
        <p:spPr>
          <a:xfrm>
            <a:off x="2885220" y="1565848"/>
            <a:ext cx="6597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echanical milking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causes painful diseases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, such as 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mastitis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but 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often the cows are left untreated because the medicine can leak into the milk, and make it impossible to sell.</a:t>
            </a:r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21996" y="5617632"/>
            <a:ext cx="6660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A cow’s natural life span is 20 </a:t>
            </a:r>
            <a:r>
              <a:rPr lang="en-US" sz="2400" b="1" dirty="0" smtClean="0">
                <a:latin typeface="Arial"/>
                <a:cs typeface="Arial"/>
              </a:rPr>
              <a:t>years</a:t>
            </a:r>
            <a:r>
              <a:rPr lang="en-US" sz="2400" b="1" dirty="0">
                <a:latin typeface="Arial"/>
                <a:cs typeface="Arial"/>
              </a:rPr>
              <a:t>, but </a:t>
            </a:r>
            <a:r>
              <a:rPr lang="en-US" sz="2400" b="1" dirty="0" smtClean="0">
                <a:latin typeface="Arial"/>
                <a:cs typeface="Arial"/>
              </a:rPr>
              <a:t>they will </a:t>
            </a:r>
            <a:r>
              <a:rPr lang="en-US" sz="2400" b="1" dirty="0">
                <a:latin typeface="Arial"/>
                <a:cs typeface="Arial"/>
              </a:rPr>
              <a:t>only live for 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5-6 </a:t>
            </a:r>
            <a:r>
              <a:rPr lang="en-US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years</a:t>
            </a:r>
            <a:r>
              <a:rPr lang="en-US" sz="2400" b="1" dirty="0" smtClean="0">
                <a:latin typeface="Arial"/>
                <a:cs typeface="Arial"/>
              </a:rPr>
              <a:t>. </a:t>
            </a:r>
            <a:r>
              <a:rPr lang="en-US" sz="2400" b="1" dirty="0">
                <a:latin typeface="Arial"/>
                <a:cs typeface="Arial"/>
              </a:rPr>
              <a:t>O</a:t>
            </a:r>
            <a:r>
              <a:rPr lang="en-US" sz="2400" b="1" dirty="0" smtClean="0">
                <a:latin typeface="Arial"/>
                <a:cs typeface="Arial"/>
              </a:rPr>
              <a:t>nce </a:t>
            </a:r>
            <a:r>
              <a:rPr lang="en-US" sz="2400" b="1" dirty="0">
                <a:latin typeface="Arial"/>
                <a:cs typeface="Arial"/>
              </a:rPr>
              <a:t>their milk has dried up, they will be sent to </a:t>
            </a:r>
            <a:r>
              <a:rPr lang="en-US" sz="2400" b="1" dirty="0" smtClean="0">
                <a:latin typeface="Arial"/>
                <a:cs typeface="Arial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slaughter houses </a:t>
            </a:r>
            <a:r>
              <a:rPr lang="en-US" sz="2400" b="1" dirty="0" smtClean="0">
                <a:latin typeface="Arial"/>
                <a:cs typeface="Arial"/>
              </a:rPr>
              <a:t>for leather and beef</a:t>
            </a:r>
            <a:r>
              <a:rPr lang="en-US" sz="2400" b="1" dirty="0">
                <a:latin typeface="Arial"/>
                <a:cs typeface="Arial"/>
              </a:rPr>
              <a:t>. </a:t>
            </a:r>
          </a:p>
        </p:txBody>
      </p:sp>
      <p:pic>
        <p:nvPicPr>
          <p:cNvPr id="16" name="Picture 2" descr="http://www.agcanada.com/albertafarmer/files/2012/04/cow_udder_thinkstock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66" y="1565848"/>
            <a:ext cx="1800811" cy="1800811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http://www.cjournal.info/wp-content/uploads/2011/02/cowMurdered.jpg"/>
          <p:cNvPicPr/>
          <p:nvPr/>
        </p:nvPicPr>
        <p:blipFill rotWithShape="1">
          <a:blip r:embed="rId3" cstate="print"/>
          <a:srcRect l="7079" r="11762"/>
          <a:stretch/>
        </p:blipFill>
        <p:spPr bwMode="auto">
          <a:xfrm>
            <a:off x="728009" y="5542059"/>
            <a:ext cx="1800811" cy="1668212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09" y="3504840"/>
            <a:ext cx="1820968" cy="191336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821996" y="3854656"/>
            <a:ext cx="666070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They are given </a:t>
            </a:r>
            <a:r>
              <a:rPr lang="en-US" sz="2400" b="1" dirty="0" smtClean="0">
                <a:latin typeface="Arial"/>
                <a:cs typeface="Arial"/>
              </a:rPr>
              <a:t>artificial growth hormones and antibiotics to </a:t>
            </a:r>
            <a:r>
              <a:rPr lang="en-US" sz="2400" b="1" dirty="0">
                <a:latin typeface="Arial"/>
                <a:cs typeface="Arial"/>
              </a:rPr>
              <a:t>produce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/>
                <a:cs typeface="Arial"/>
              </a:rPr>
              <a:t>more than </a:t>
            </a:r>
            <a:r>
              <a:rPr lang="en-US" sz="2400" b="1" cap="sm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 times </a:t>
            </a:r>
            <a:r>
              <a:rPr lang="en-US" sz="2400" b="1" dirty="0">
                <a:latin typeface="Arial"/>
                <a:cs typeface="Arial"/>
              </a:rPr>
              <a:t>the natural amount of milk</a:t>
            </a:r>
            <a:r>
              <a:rPr lang="en-US" sz="2400" b="1" dirty="0" smtClean="0">
                <a:latin typeface="Arial"/>
                <a:cs typeface="Arial"/>
              </a:rPr>
              <a:t>.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9223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342" y="558741"/>
            <a:ext cx="8667559" cy="7799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Dairy Impacts Air, Water and Land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166497" y="4800600"/>
            <a:ext cx="3048000" cy="1447800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Dairy farms uses 8% water resources and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pollutes both ground and surface water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http://www.enwin.com/kids/images/pic.greenhouse_eff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41" y="2074561"/>
            <a:ext cx="2514600" cy="2590800"/>
          </a:xfrm>
          <a:prstGeom prst="rect">
            <a:avLst/>
          </a:prstGeom>
          <a:ln w="38100"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96196" y="4834684"/>
            <a:ext cx="27424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Dairy farms accounts for 40% greenhouse gases: CO2, methane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and nitrous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oxide</a:t>
            </a:r>
            <a:endParaRPr lang="en-US" sz="2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28153" y="4766608"/>
            <a:ext cx="2986004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200" b="1" dirty="0">
                <a:latin typeface="Arial" pitchFamily="34" charset="0"/>
                <a:cs typeface="Arial" pitchFamily="34" charset="0"/>
              </a:rPr>
              <a:t>Dairy farms livestock is occupying 70%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agricultural land and causes soil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erosion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and compaction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pic>
        <p:nvPicPr>
          <p:cNvPr id="22" name="Picture 2" descr="http://iowaenvironmentalfocus.files.wordpress.com/2010/11/barren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54" y="2133601"/>
            <a:ext cx="2590799" cy="2514600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www.worstpolluted.org/files/FileUpload/pics/2008-Individual-Page-Images/sewage,%20surface%20water_Guine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898" y="2133600"/>
            <a:ext cx="2514600" cy="2514600"/>
          </a:xfrm>
          <a:prstGeom prst="rect">
            <a:avLst/>
          </a:prstGeom>
          <a:ln w="38100"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885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4713" y="558741"/>
            <a:ext cx="8823468" cy="21342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United Nations links non-vegan diet as top contributor to most serious environmental problems 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584556" y="2879594"/>
            <a:ext cx="8990073" cy="44958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The livestock sector emerges as one of the top two or three most significant contributors to the most serious environmental problems, at every scale from local to global</a:t>
            </a:r>
            <a:r>
              <a:rPr lang="en-US" sz="2800" dirty="0" smtClean="0">
                <a:latin typeface="Arial"/>
                <a:cs typeface="Arial"/>
              </a:rPr>
              <a:t>.</a:t>
            </a:r>
          </a:p>
          <a:p>
            <a:r>
              <a:rPr lang="en-US" sz="2800" dirty="0" smtClean="0">
                <a:latin typeface="Arial"/>
                <a:cs typeface="Arial"/>
              </a:rPr>
              <a:t>The </a:t>
            </a:r>
            <a:r>
              <a:rPr lang="en-US" sz="2800" dirty="0">
                <a:latin typeface="Arial"/>
                <a:cs typeface="Arial"/>
              </a:rPr>
              <a:t>findings of this report suggest that it should be a major policy focus when dealing with problems of land degradation, climate change and air pollution, water shortage and water </a:t>
            </a:r>
            <a:r>
              <a:rPr lang="en-US" sz="2800" dirty="0" smtClean="0">
                <a:latin typeface="Arial"/>
                <a:cs typeface="Arial"/>
              </a:rPr>
              <a:t>pollution.</a:t>
            </a:r>
            <a:endParaRPr lang="en-US" sz="22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200" dirty="0" smtClean="0">
                <a:latin typeface="Arial"/>
                <a:cs typeface="Arial"/>
              </a:rPr>
              <a:t>Source</a:t>
            </a:r>
            <a:r>
              <a:rPr lang="en-US" sz="2200" dirty="0">
                <a:latin typeface="Arial"/>
                <a:cs typeface="Arial"/>
              </a:rPr>
              <a:t>: http://</a:t>
            </a:r>
            <a:r>
              <a:rPr lang="en-US" sz="2200" dirty="0" err="1">
                <a:latin typeface="Arial"/>
                <a:cs typeface="Arial"/>
              </a:rPr>
              <a:t>www.fao.org</a:t>
            </a:r>
            <a:r>
              <a:rPr lang="en-US" sz="2200" dirty="0">
                <a:latin typeface="Arial"/>
                <a:cs typeface="Arial"/>
              </a:rPr>
              <a:t>/agriculture/lead/lead-resources/newsletter2/newsletter-09/en/</a:t>
            </a:r>
            <a:endParaRPr lang="en-US" sz="22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84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Health benefits of Veganism</a:t>
            </a:r>
            <a:endParaRPr lang="en-US" sz="4800" b="1" dirty="0"/>
          </a:p>
        </p:txBody>
      </p:sp>
      <p:sp>
        <p:nvSpPr>
          <p:cNvPr id="11" name="Rectangle 10"/>
          <p:cNvSpPr/>
          <p:nvPr/>
        </p:nvSpPr>
        <p:spPr>
          <a:xfrm>
            <a:off x="4719518" y="1626334"/>
            <a:ext cx="47027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 Vegan Diet Can Reverse Heart Disease – A case study by Dr.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Esselstyn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. 5 years of vegan diet reversed the clogged artery.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16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59169" y="5516822"/>
            <a:ext cx="69630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People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who eat a plant-based/vegan diet 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avoid refined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carbohydrates will escape, reduce or reverse the development of chronic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diseases such as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Heart disease, Diabetes and Cancers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74398" y="3589226"/>
            <a:ext cx="65083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“The Last Heart Attack” </a:t>
            </a:r>
            <a:r>
              <a:rPr lang="en-US" sz="2400" dirty="0">
                <a:latin typeface="Arial"/>
                <a:cs typeface="Arial"/>
              </a:rPr>
              <a:t>CNN </a:t>
            </a:r>
            <a:r>
              <a:rPr lang="en-US" sz="2400" dirty="0" smtClean="0">
                <a:latin typeface="Arial"/>
                <a:cs typeface="Arial"/>
              </a:rPr>
              <a:t>documentary: Bill Clinton turned to Vegan after continuous blockage of his arteries even after 4 bypass surgeries.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12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5" t="35211" r="22430" b="30986"/>
          <a:stretch>
            <a:fillRect/>
          </a:stretch>
        </p:blipFill>
        <p:spPr>
          <a:xfrm>
            <a:off x="728009" y="1585941"/>
            <a:ext cx="3706556" cy="1777398"/>
          </a:xfrm>
          <a:noFill/>
        </p:spPr>
      </p:pic>
      <p:pic>
        <p:nvPicPr>
          <p:cNvPr id="1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r="7515"/>
          <a:stretch/>
        </p:blipFill>
        <p:spPr bwMode="auto">
          <a:xfrm>
            <a:off x="745813" y="3484677"/>
            <a:ext cx="2136655" cy="17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5000" r="59375" b="14999"/>
          <a:stretch>
            <a:fillRect/>
          </a:stretch>
        </p:blipFill>
        <p:spPr bwMode="auto">
          <a:xfrm>
            <a:off x="745813" y="5331845"/>
            <a:ext cx="1491017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287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5656" y="558741"/>
            <a:ext cx="8619391" cy="14570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00"/>
                </a:solidFill>
                <a:latin typeface="Calibri" charset="0"/>
              </a:rPr>
              <a:t>Kaiser </a:t>
            </a:r>
            <a:r>
              <a:rPr lang="en-US" sz="4400" b="1" dirty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sz="4400" b="1" dirty="0" smtClean="0">
                <a:solidFill>
                  <a:srgbClr val="000000"/>
                </a:solidFill>
                <a:latin typeface="Calibri" charset="0"/>
              </a:rPr>
              <a:t>leading health insurance company) recommends Vegan diet</a:t>
            </a:r>
            <a:endParaRPr lang="en-US" sz="4400" b="1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1116" y="2148373"/>
            <a:ext cx="9065658" cy="2616386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342900" lvl="0" indent="-342900" defTabSz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Physicians should consider recommending a plant-based diet to all their patients, especially those with high blood pressure, diabetes, cardiovascular disease, or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obesity</a:t>
            </a:r>
            <a:endParaRPr lang="en-US" sz="28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 marL="342900" lvl="0" indent="-342900" defTabSz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This may also </a:t>
            </a:r>
            <a:r>
              <a:rPr lang="en-US" sz="28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reduce the number of medications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needed to treat chronic diseases and lower ischemic heart disease mortality rates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5656" y="5014188"/>
            <a:ext cx="8619391" cy="7799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Calibri" charset="0"/>
              </a:rPr>
              <a:t>EPIC-Oxford study</a:t>
            </a:r>
            <a:endParaRPr lang="en-US" sz="4400" b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5656" y="5869423"/>
            <a:ext cx="9065658" cy="139553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Non-meat eaters, </a:t>
            </a:r>
            <a:r>
              <a:rPr lang="en-US" sz="28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especially vegans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, have a lower prevalence of hypertension and lower systolic and diastolic blood pressures than meat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eaters</a:t>
            </a:r>
            <a:endParaRPr lang="en-US" sz="28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200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4557" y="578903"/>
            <a:ext cx="8841118" cy="14570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00"/>
                </a:solidFill>
                <a:latin typeface="Arial"/>
                <a:cs typeface="Arial"/>
              </a:rPr>
              <a:t>Does Jainism promotes </a:t>
            </a:r>
            <a:r>
              <a:rPr lang="en-US" sz="4400" b="1" smtClean="0">
                <a:solidFill>
                  <a:srgbClr val="000000"/>
                </a:solidFill>
                <a:latin typeface="Arial"/>
                <a:cs typeface="Arial"/>
              </a:rPr>
              <a:t>Veganism? - </a:t>
            </a:r>
            <a:r>
              <a:rPr lang="en-US" sz="4400" b="1" dirty="0" smtClean="0">
                <a:solidFill>
                  <a:srgbClr val="000000"/>
                </a:solidFill>
                <a:latin typeface="Arial"/>
                <a:cs typeface="Arial"/>
              </a:rPr>
              <a:t>Judge it yourself</a:t>
            </a:r>
            <a:endParaRPr lang="en-US" sz="4400" b="1" dirty="0"/>
          </a:p>
        </p:txBody>
      </p:sp>
      <p:sp>
        <p:nvSpPr>
          <p:cNvPr id="10" name="Rectangle 9"/>
          <p:cNvSpPr/>
          <p:nvPr/>
        </p:nvSpPr>
        <p:spPr>
          <a:xfrm>
            <a:off x="501116" y="2269329"/>
            <a:ext cx="9065658" cy="4904191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509412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Ahimsa </a:t>
            </a:r>
            <a:r>
              <a:rPr lang="en-US" sz="2400" dirty="0" err="1" smtClean="0">
                <a:latin typeface="Arial"/>
                <a:cs typeface="Arial"/>
              </a:rPr>
              <a:t>Parmo</a:t>
            </a:r>
            <a:r>
              <a:rPr lang="en-US" sz="2400" dirty="0" smtClean="0">
                <a:latin typeface="Arial"/>
                <a:cs typeface="Arial"/>
              </a:rPr>
              <a:t> Dharma (Non-violence is supreme religion): Jainism is based on this principle.</a:t>
            </a:r>
          </a:p>
          <a:p>
            <a:pPr marL="1018824" lvl="1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When in doubt, use the above principle.</a:t>
            </a:r>
          </a:p>
          <a:p>
            <a:pPr marL="1018824" lvl="1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Do you think consuming dairy is non-violence?</a:t>
            </a:r>
          </a:p>
          <a:p>
            <a:pPr marL="509412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Jainism preaches to not own pets like dog, cat, birds since you limit the freedom. Shouldn’t this applies to cows?</a:t>
            </a:r>
          </a:p>
          <a:p>
            <a:pPr marL="509412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Isn’t milking cow is stealing milk?</a:t>
            </a:r>
          </a:p>
          <a:p>
            <a:pPr marL="509412" indent="-509412"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Jainism promotes non violence towards single sense living being. Cows are five sensed with thinking capabilities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  <a:p>
            <a:endParaRPr lang="en-US" sz="2400" dirty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Jainism mentions six “</a:t>
            </a:r>
            <a:r>
              <a:rPr lang="en-US" sz="2400" dirty="0" err="1" smtClean="0">
                <a:latin typeface="Arial"/>
                <a:cs typeface="Arial"/>
              </a:rPr>
              <a:t>Ras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Tyag</a:t>
            </a:r>
            <a:r>
              <a:rPr lang="en-US" sz="2400" dirty="0" smtClean="0">
                <a:latin typeface="Arial"/>
                <a:cs typeface="Arial"/>
              </a:rPr>
              <a:t>” (Sweet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dirty="0" smtClean="0">
                <a:latin typeface="Arial"/>
                <a:cs typeface="Arial"/>
              </a:rPr>
              <a:t>Salt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dirty="0" smtClean="0">
                <a:latin typeface="Arial"/>
                <a:cs typeface="Arial"/>
              </a:rPr>
              <a:t>Oil, Ghee,</a:t>
            </a:r>
            <a:r>
              <a:rPr lang="en-US" sz="2400" dirty="0">
                <a:latin typeface="Arial"/>
                <a:cs typeface="Arial"/>
              </a:rPr>
              <a:t> </a:t>
            </a:r>
            <a:r>
              <a:rPr lang="en-US" sz="2400" dirty="0" smtClean="0">
                <a:latin typeface="Arial"/>
                <a:cs typeface="Arial"/>
              </a:rPr>
              <a:t>Milk </a:t>
            </a:r>
            <a:r>
              <a:rPr lang="en-US" sz="2400" dirty="0">
                <a:latin typeface="Arial"/>
                <a:cs typeface="Arial"/>
              </a:rPr>
              <a:t>and </a:t>
            </a:r>
            <a:r>
              <a:rPr lang="en-US" sz="2400" dirty="0" smtClean="0">
                <a:latin typeface="Arial"/>
                <a:cs typeface="Arial"/>
              </a:rPr>
              <a:t>Yogurt). Being vegan makes you giving up three </a:t>
            </a:r>
            <a:r>
              <a:rPr lang="en-US" sz="2400" dirty="0" err="1" smtClean="0">
                <a:latin typeface="Arial"/>
                <a:cs typeface="Arial"/>
              </a:rPr>
              <a:t>Ras</a:t>
            </a:r>
            <a:r>
              <a:rPr lang="en-US" sz="2400" dirty="0" smtClean="0">
                <a:latin typeface="Arial"/>
                <a:cs typeface="Arial"/>
              </a:rPr>
              <a:t>: Ghee, Milk &amp; Yogurt</a:t>
            </a:r>
          </a:p>
        </p:txBody>
      </p:sp>
    </p:spTree>
    <p:extLst>
      <p:ext uri="{BB962C8B-B14F-4D97-AF65-F5344CB8AC3E}">
        <p14:creationId xmlns:p14="http://schemas.microsoft.com/office/powerpoint/2010/main" val="196816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5656" y="578903"/>
            <a:ext cx="8627245" cy="15802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India is biggest 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beef exporter in the world</a:t>
            </a:r>
            <a:endParaRPr lang="en-US" sz="4800" b="1" dirty="0"/>
          </a:p>
        </p:txBody>
      </p:sp>
      <p:sp>
        <p:nvSpPr>
          <p:cNvPr id="6" name="Rectangle 5"/>
          <p:cNvSpPr/>
          <p:nvPr/>
        </p:nvSpPr>
        <p:spPr>
          <a:xfrm>
            <a:off x="501116" y="2390307"/>
            <a:ext cx="9065658" cy="4965747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509412" indent="-509412">
              <a:buFont typeface="Arial"/>
              <a:buChar char="•"/>
            </a:pPr>
            <a:r>
              <a:rPr lang="en-US" sz="2800" dirty="0"/>
              <a:t>According to the Ministry of Food </a:t>
            </a:r>
            <a:r>
              <a:rPr lang="en-US" sz="2800" dirty="0" smtClean="0"/>
              <a:t>Processing Industries</a:t>
            </a:r>
            <a:r>
              <a:rPr lang="en-US" sz="2800" dirty="0"/>
              <a:t>, India has 3,600 </a:t>
            </a:r>
            <a:r>
              <a:rPr lang="en-US" sz="2800" dirty="0" smtClean="0"/>
              <a:t>slaughterhouses</a:t>
            </a:r>
          </a:p>
          <a:p>
            <a:endParaRPr lang="en-US" sz="2800" dirty="0" smtClean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dirty="0"/>
              <a:t>According to the U.S Department of Agriculture’s </a:t>
            </a:r>
            <a:r>
              <a:rPr lang="en-US" sz="2800" dirty="0" smtClean="0"/>
              <a:t>report, India </a:t>
            </a:r>
            <a:r>
              <a:rPr lang="en-US" sz="2800" dirty="0"/>
              <a:t>became the biggest beef exporter in the world in </a:t>
            </a:r>
            <a:r>
              <a:rPr lang="en-US" sz="2800" dirty="0" smtClean="0"/>
              <a:t>2012 </a:t>
            </a:r>
            <a:r>
              <a:rPr lang="en-US" sz="2800" dirty="0"/>
              <a:t>with </a:t>
            </a:r>
            <a:r>
              <a:rPr lang="en-US" sz="2800" dirty="0" smtClean="0"/>
              <a:t>1,680,000 tones</a:t>
            </a:r>
            <a:r>
              <a:rPr lang="en-US" sz="2800" dirty="0"/>
              <a:t> of beef and veal </a:t>
            </a:r>
            <a:r>
              <a:rPr lang="en-US" sz="2800" dirty="0" smtClean="0"/>
              <a:t>exports</a:t>
            </a:r>
          </a:p>
          <a:p>
            <a:endParaRPr lang="en-US" sz="2800" dirty="0" smtClean="0">
              <a:latin typeface="Arial"/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dirty="0"/>
              <a:t>Do you know that </a:t>
            </a:r>
            <a:r>
              <a:rPr lang="en-US" sz="2800" dirty="0" smtClean="0"/>
              <a:t>about </a:t>
            </a:r>
            <a:r>
              <a:rPr lang="en-US" sz="2800" b="1" dirty="0" smtClean="0"/>
              <a:t>10,000 </a:t>
            </a:r>
            <a:r>
              <a:rPr lang="en-US" sz="2800" b="1" dirty="0"/>
              <a:t>cows </a:t>
            </a:r>
            <a:r>
              <a:rPr lang="en-US" sz="2800" dirty="0"/>
              <a:t>comes to slaughter house </a:t>
            </a:r>
            <a:r>
              <a:rPr lang="en-US" sz="2800" b="1" dirty="0"/>
              <a:t>every day </a:t>
            </a:r>
            <a:r>
              <a:rPr lang="en-US" sz="2800" dirty="0"/>
              <a:t>in India alone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1800" dirty="0" smtClean="0">
                <a:latin typeface="Arial"/>
                <a:cs typeface="Arial"/>
              </a:rPr>
              <a:t>Source: http</a:t>
            </a:r>
            <a:r>
              <a:rPr lang="en-US" sz="1800" dirty="0">
                <a:latin typeface="Arial"/>
                <a:cs typeface="Arial"/>
              </a:rPr>
              <a:t>://</a:t>
            </a:r>
            <a:r>
              <a:rPr lang="en-US" sz="1800" dirty="0" err="1">
                <a:latin typeface="Arial"/>
                <a:cs typeface="Arial"/>
              </a:rPr>
              <a:t>www.thehindu.com</a:t>
            </a:r>
            <a:r>
              <a:rPr lang="en-US" sz="1800" dirty="0">
                <a:latin typeface="Arial"/>
                <a:cs typeface="Arial"/>
              </a:rPr>
              <a:t>/todays-paper/</a:t>
            </a:r>
            <a:r>
              <a:rPr lang="en-US" sz="1800" dirty="0" err="1">
                <a:latin typeface="Arial"/>
                <a:cs typeface="Arial"/>
              </a:rPr>
              <a:t>tp</a:t>
            </a:r>
            <a:r>
              <a:rPr lang="en-US" sz="1800" dirty="0">
                <a:latin typeface="Arial"/>
                <a:cs typeface="Arial"/>
              </a:rPr>
              <a:t>-features/</a:t>
            </a:r>
            <a:r>
              <a:rPr lang="en-US" sz="1800" dirty="0" err="1">
                <a:latin typeface="Arial"/>
                <a:cs typeface="Arial"/>
              </a:rPr>
              <a:t>tp-sundaymagazine</a:t>
            </a:r>
            <a:r>
              <a:rPr lang="en-US" sz="1800" dirty="0">
                <a:latin typeface="Arial"/>
                <a:cs typeface="Arial"/>
              </a:rPr>
              <a:t>/</a:t>
            </a:r>
            <a:r>
              <a:rPr lang="en-US" sz="1800" dirty="0" err="1">
                <a:latin typeface="Arial"/>
                <a:cs typeface="Arial"/>
              </a:rPr>
              <a:t>whats</a:t>
            </a:r>
            <a:r>
              <a:rPr lang="en-US" sz="1800" dirty="0">
                <a:latin typeface="Arial"/>
                <a:cs typeface="Arial"/>
              </a:rPr>
              <a:t>-behind-that-glass-of-milk/article4685099.ece#.UYZGXXRQiCw.email</a:t>
            </a:r>
            <a:endParaRPr lang="en-US" sz="18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52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15802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Slaughter Houses – What is the real option?</a:t>
            </a:r>
            <a:endParaRPr lang="en-US" sz="4800" b="1" dirty="0"/>
          </a:p>
        </p:txBody>
      </p:sp>
      <p:sp>
        <p:nvSpPr>
          <p:cNvPr id="6" name="Rectangle 5"/>
          <p:cNvSpPr/>
          <p:nvPr/>
        </p:nvSpPr>
        <p:spPr>
          <a:xfrm>
            <a:off x="501116" y="2450793"/>
            <a:ext cx="9065658" cy="4411749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509412" indent="-509412">
              <a:buFont typeface="Arial"/>
              <a:buChar char="•"/>
            </a:pPr>
            <a:r>
              <a:rPr lang="en-US" sz="2800" dirty="0" smtClean="0"/>
              <a:t>When the cows are not profitable to dairy industry at the age of 5-6 years, leave the cows on the street</a:t>
            </a:r>
          </a:p>
          <a:p>
            <a:pPr marL="509412" indent="-509412">
              <a:buFont typeface="Arial"/>
              <a:buChar char="•"/>
            </a:pPr>
            <a:endParaRPr lang="en-US" sz="2800" dirty="0"/>
          </a:p>
          <a:p>
            <a:pPr marL="509412" indent="-509412">
              <a:buFont typeface="Arial"/>
              <a:buChar char="•"/>
            </a:pPr>
            <a:r>
              <a:rPr lang="en-US" sz="2800" dirty="0" smtClean="0"/>
              <a:t>In India alone, open </a:t>
            </a:r>
            <a:r>
              <a:rPr lang="en-US" sz="2800" dirty="0"/>
              <a:t>one </a:t>
            </a:r>
            <a:r>
              <a:rPr lang="en-US" sz="2800" dirty="0" err="1"/>
              <a:t>Gaushala</a:t>
            </a:r>
            <a:r>
              <a:rPr lang="en-US" sz="2800" dirty="0"/>
              <a:t> (cow shelter house) of capacity 10,000 </a:t>
            </a:r>
            <a:r>
              <a:rPr lang="en-US" sz="2800" dirty="0" smtClean="0"/>
              <a:t>cows every </a:t>
            </a:r>
            <a:r>
              <a:rPr lang="en-US" sz="2800" dirty="0"/>
              <a:t>day for next 15 </a:t>
            </a:r>
            <a:r>
              <a:rPr lang="en-US" sz="2800" dirty="0" smtClean="0"/>
              <a:t>years so that cows can live the rest of life after they are not profitable to dairy industry. </a:t>
            </a:r>
            <a:r>
              <a:rPr lang="en-US" sz="2800" dirty="0"/>
              <a:t>(In US the figure is 115,000 cows) </a:t>
            </a:r>
          </a:p>
          <a:p>
            <a:pPr marL="509412" indent="-509412">
              <a:buFont typeface="Arial"/>
              <a:buChar char="•"/>
            </a:pPr>
            <a:endParaRPr lang="en-US" sz="2800" dirty="0"/>
          </a:p>
          <a:p>
            <a:pPr marL="509412" indent="-509412">
              <a:buFont typeface="Arial"/>
              <a:buChar char="•"/>
            </a:pPr>
            <a:r>
              <a:rPr lang="en-US" sz="2800" b="1" dirty="0" smtClean="0"/>
              <a:t>Real option: Stop consuming dairy product so that cow farming is stopped</a:t>
            </a:r>
          </a:p>
        </p:txBody>
      </p:sp>
    </p:spTree>
    <p:extLst>
      <p:ext uri="{BB962C8B-B14F-4D97-AF65-F5344CB8AC3E}">
        <p14:creationId xmlns:p14="http://schemas.microsoft.com/office/powerpoint/2010/main" val="75720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4716766" y="453734"/>
            <a:ext cx="1480804" cy="1749517"/>
          </a:xfrm>
          <a:prstGeom prst="rect">
            <a:avLst/>
          </a:prstGeom>
        </p:spPr>
      </p:pic>
      <p:pic>
        <p:nvPicPr>
          <p:cNvPr id="10" name="Picture 2" descr="C:\Users\Anurag\Videos\Vegan\Chitrabhanuji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"/>
          <a:stretch/>
        </p:blipFill>
        <p:spPr bwMode="auto">
          <a:xfrm>
            <a:off x="1572251" y="453733"/>
            <a:ext cx="1480804" cy="174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114074" y="462636"/>
            <a:ext cx="1511341" cy="17422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7916355" y="453733"/>
            <a:ext cx="1590383" cy="1749517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235" y="453734"/>
            <a:ext cx="1506886" cy="174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2250" y="2806033"/>
            <a:ext cx="1519272" cy="1699290"/>
          </a:xfrm>
          <a:prstGeom prst="rect">
            <a:avLst/>
          </a:prstGeom>
        </p:spPr>
      </p:pic>
      <p:pic>
        <p:nvPicPr>
          <p:cNvPr id="20" name="Picture 4" descr="C:\Users\Anurag\Videos\Vegan\Carl Lewis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/>
          <a:stretch/>
        </p:blipFill>
        <p:spPr bwMode="auto">
          <a:xfrm>
            <a:off x="3164329" y="2792421"/>
            <a:ext cx="1505341" cy="171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Content Placeholder 3" descr="400px-Venus_Williams_4[1].jpg"/>
          <p:cNvPicPr>
            <a:picLocks noChangeAspect="1"/>
          </p:cNvPicPr>
          <p:nvPr/>
        </p:nvPicPr>
        <p:blipFill rotWithShape="1">
          <a:blip r:embed="rId9" cstate="print"/>
          <a:srcRect/>
          <a:stretch/>
        </p:blipFill>
        <p:spPr>
          <a:xfrm>
            <a:off x="6287627" y="2792421"/>
            <a:ext cx="1516269" cy="1694834"/>
          </a:xfrm>
          <a:prstGeom prst="rect">
            <a:avLst/>
          </a:prstGeom>
        </p:spPr>
      </p:pic>
      <p:pic>
        <p:nvPicPr>
          <p:cNvPr id="22" name="Content Placeholder 3" descr="752px-Wimbledon_2012_Day_10_Cropped[1]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16766" y="2792421"/>
            <a:ext cx="1512016" cy="1694834"/>
          </a:xfrm>
          <a:prstGeom prst="rect">
            <a:avLst/>
          </a:prstGeom>
        </p:spPr>
      </p:pic>
      <p:pic>
        <p:nvPicPr>
          <p:cNvPr id="23" name="Picture 8" descr="http://t0.gstatic.com/images?q=tbn:ANd9GcTGj2ltA4MSjGGq7IztCdiAsJ3ao07ffzv7MEQiqQQvgz7KKg9R&amp;t=1"/>
          <p:cNvPicPr>
            <a:picLocks noChangeAspect="1" noChangeArrowheads="1"/>
          </p:cNvPicPr>
          <p:nvPr/>
        </p:nvPicPr>
        <p:blipFill rotWithShape="1">
          <a:blip r:embed="rId11" cstate="print"/>
          <a:srcRect/>
          <a:stretch/>
        </p:blipFill>
        <p:spPr bwMode="auto">
          <a:xfrm>
            <a:off x="1572250" y="5120321"/>
            <a:ext cx="1544137" cy="1684021"/>
          </a:xfrm>
          <a:prstGeom prst="rect">
            <a:avLst/>
          </a:prstGeom>
          <a:noFill/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2"/>
          <a:srcRect l="-814" b="328"/>
          <a:stretch/>
        </p:blipFill>
        <p:spPr>
          <a:xfrm>
            <a:off x="3194673" y="5120321"/>
            <a:ext cx="1481676" cy="167849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/>
          <a:srcRect t="2" b="-1"/>
          <a:stretch/>
        </p:blipFill>
        <p:spPr>
          <a:xfrm>
            <a:off x="6406317" y="5120321"/>
            <a:ext cx="1435531" cy="1666814"/>
          </a:xfrm>
          <a:prstGeom prst="rect">
            <a:avLst/>
          </a:prstGeom>
        </p:spPr>
      </p:pic>
      <p:pic>
        <p:nvPicPr>
          <p:cNvPr id="27" name="Picture 3" descr="C:\Users\Anurag\Videos\Vegan\alicia2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90"/>
          <a:stretch/>
        </p:blipFill>
        <p:spPr bwMode="auto">
          <a:xfrm>
            <a:off x="8007439" y="5096686"/>
            <a:ext cx="1499232" cy="16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nurag\Videos\Vegan\anne hathway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 bwMode="auto">
          <a:xfrm>
            <a:off x="7945274" y="2792421"/>
            <a:ext cx="1546704" cy="169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1467" y="2056508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Gurudev</a:t>
            </a:r>
            <a:r>
              <a:rPr lang="en-US" dirty="0" smtClean="0"/>
              <a:t> </a:t>
            </a:r>
            <a:r>
              <a:rPr lang="en-US" dirty="0" err="1" smtClean="0"/>
              <a:t>Chitrabhanuji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471467" y="4397051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Maneka</a:t>
            </a:r>
            <a:r>
              <a:rPr lang="en-US" dirty="0" smtClean="0"/>
              <a:t> </a:t>
            </a:r>
            <a:r>
              <a:rPr lang="en-US" dirty="0" err="1" smtClean="0"/>
              <a:t>Ghandhi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431151" y="6658117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Carrie Underwood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605692" y="2144077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Steve Wynn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93132" y="2067774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James Cameron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98293" y="2144371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Brad Pitt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6041" y="2106416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Tobey Maguire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04184" y="4414804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Carl Lewis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05692" y="4376849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Serena Williams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47514" y="4376849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Venus Williams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45274" y="4381893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Anne Hathaway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4184" y="6658117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Natalie Portman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36216" y="6684733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Bryan Adams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287627" y="6670177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Ellen DeGeneres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96198" y="6667900"/>
            <a:ext cx="17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Alicia Silverstone</a:t>
            </a:r>
          </a:p>
        </p:txBody>
      </p:sp>
      <p:sp>
        <p:nvSpPr>
          <p:cNvPr id="43" name="Rectangle 42"/>
          <p:cNvSpPr/>
          <p:nvPr/>
        </p:nvSpPr>
        <p:spPr>
          <a:xfrm rot="16200000">
            <a:off x="-2050078" y="3492842"/>
            <a:ext cx="6120718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Vegan celebrities</a:t>
            </a:r>
            <a:endParaRPr lang="en-US" sz="4800" b="1" dirty="0"/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36820" y="5130113"/>
            <a:ext cx="1577501" cy="167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42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185" y="578903"/>
            <a:ext cx="8627245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Transform to Vegan</a:t>
            </a:r>
            <a:endParaRPr lang="en-US" sz="4800" b="1" dirty="0"/>
          </a:p>
        </p:txBody>
      </p:sp>
      <p:sp>
        <p:nvSpPr>
          <p:cNvPr id="10" name="Rectangle 9"/>
          <p:cNvSpPr/>
          <p:nvPr/>
        </p:nvSpPr>
        <p:spPr>
          <a:xfrm>
            <a:off x="501116" y="1825771"/>
            <a:ext cx="9065658" cy="6135298"/>
          </a:xfrm>
          <a:prstGeom prst="rect">
            <a:avLst/>
          </a:prstGeom>
        </p:spPr>
        <p:txBody>
          <a:bodyPr wrap="square" lIns="101882" tIns="50941" rIns="101882" bIns="50941">
            <a:spAutoFit/>
          </a:bodyPr>
          <a:lstStyle/>
          <a:p>
            <a:pPr marL="509412" indent="-509412">
              <a:buFont typeface="Arial"/>
              <a:buChar char="•"/>
            </a:pPr>
            <a:r>
              <a:rPr lang="en-US" sz="2800" dirty="0" smtClean="0">
                <a:cs typeface="Arial"/>
              </a:rPr>
              <a:t>Read about vegan topics, do research on web yourself</a:t>
            </a:r>
            <a:endParaRPr lang="en-US" sz="2800" dirty="0" smtClean="0"/>
          </a:p>
          <a:p>
            <a:pPr marL="509412" indent="-509412">
              <a:buFont typeface="Arial"/>
              <a:buChar char="•"/>
            </a:pPr>
            <a:r>
              <a:rPr lang="en-US" sz="2800" dirty="0"/>
              <a:t>Transform </a:t>
            </a:r>
            <a:r>
              <a:rPr lang="en-US" sz="2800" dirty="0" smtClean="0">
                <a:cs typeface="Arial"/>
              </a:rPr>
              <a:t>slowly </a:t>
            </a:r>
            <a:r>
              <a:rPr lang="en-US" sz="2800" dirty="0" smtClean="0"/>
              <a:t>with </a:t>
            </a:r>
            <a:r>
              <a:rPr lang="en-US" sz="2800" dirty="0"/>
              <a:t>friends, family or community</a:t>
            </a:r>
          </a:p>
          <a:p>
            <a:pPr marL="509412" indent="-509412">
              <a:buFont typeface="Arial"/>
              <a:buChar char="•"/>
            </a:pPr>
            <a:r>
              <a:rPr lang="en-US" sz="2800" dirty="0"/>
              <a:t>Integrate Vegan items into your diet one by one</a:t>
            </a:r>
          </a:p>
          <a:p>
            <a:pPr marL="509412" indent="-509412">
              <a:buFont typeface="Arial"/>
              <a:buChar char="•"/>
            </a:pPr>
            <a:r>
              <a:rPr lang="en-US" sz="2800" dirty="0"/>
              <a:t>Start Vegan diet for few days </a:t>
            </a:r>
            <a:r>
              <a:rPr lang="en-US" sz="2800" dirty="0" smtClean="0"/>
              <a:t>like 1 day/week. Try observing vegan diet during </a:t>
            </a:r>
            <a:r>
              <a:rPr lang="en-US" sz="2800" dirty="0" err="1" smtClean="0"/>
              <a:t>Paryushan</a:t>
            </a:r>
            <a:r>
              <a:rPr lang="en-US" sz="2800" dirty="0" smtClean="0"/>
              <a:t>/Das </a:t>
            </a:r>
            <a:r>
              <a:rPr lang="en-US" sz="2800" dirty="0" err="1" smtClean="0"/>
              <a:t>Lakshan</a:t>
            </a:r>
            <a:endParaRPr lang="en-US" sz="2800" dirty="0" smtClean="0"/>
          </a:p>
          <a:p>
            <a:pPr marL="509412" indent="-509412">
              <a:buFont typeface="Arial"/>
              <a:buChar char="•"/>
            </a:pPr>
            <a:r>
              <a:rPr lang="en-US" sz="2800" dirty="0">
                <a:cs typeface="Arial"/>
              </a:rPr>
              <a:t>Use almond oil instead of ghee in </a:t>
            </a:r>
            <a:r>
              <a:rPr lang="en-US" sz="2800" dirty="0" err="1" smtClean="0">
                <a:cs typeface="Arial"/>
              </a:rPr>
              <a:t>Aarti</a:t>
            </a:r>
            <a:r>
              <a:rPr lang="en-US" sz="2800" dirty="0" smtClean="0">
                <a:cs typeface="Arial"/>
              </a:rPr>
              <a:t> at temple</a:t>
            </a:r>
            <a:endParaRPr lang="en-US" sz="2800" dirty="0"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dirty="0" smtClean="0">
                <a:cs typeface="Arial"/>
              </a:rPr>
              <a:t>Temples should try to serve Vegan only meal </a:t>
            </a:r>
            <a:r>
              <a:rPr lang="en-US" sz="2800" dirty="0">
                <a:cs typeface="Arial"/>
              </a:rPr>
              <a:t>during main events like Diwali </a:t>
            </a:r>
            <a:r>
              <a:rPr lang="en-US" sz="2800" dirty="0" smtClean="0">
                <a:cs typeface="Arial"/>
              </a:rPr>
              <a:t>program</a:t>
            </a:r>
          </a:p>
          <a:p>
            <a:pPr marL="509412" indent="-509412">
              <a:buFont typeface="Arial"/>
              <a:buChar char="•"/>
            </a:pPr>
            <a:r>
              <a:rPr lang="en-US" sz="2800" dirty="0" smtClean="0">
                <a:cs typeface="Arial"/>
              </a:rPr>
              <a:t>Try PCRM 21 day Vegan kick start by Dr. Neal Bernard </a:t>
            </a:r>
            <a:endParaRPr lang="en-US" sz="2800" dirty="0">
              <a:cs typeface="Arial"/>
            </a:endParaRPr>
          </a:p>
          <a:p>
            <a:pPr marL="509412" indent="-509412">
              <a:buFont typeface="Arial"/>
              <a:buChar char="•"/>
            </a:pPr>
            <a:r>
              <a:rPr lang="en-US" sz="2800" dirty="0">
                <a:cs typeface="Arial"/>
              </a:rPr>
              <a:t>The survey </a:t>
            </a:r>
            <a:r>
              <a:rPr lang="en-US" sz="2800" dirty="0" smtClean="0">
                <a:cs typeface="Arial"/>
              </a:rPr>
              <a:t>of 2000 people converted to Vegan concluded </a:t>
            </a:r>
            <a:r>
              <a:rPr lang="en-US" sz="2800" dirty="0">
                <a:cs typeface="Arial"/>
              </a:rPr>
              <a:t>that transitioning to vegan diet is </a:t>
            </a:r>
            <a:r>
              <a:rPr lang="en-US" sz="2800" b="1" dirty="0">
                <a:cs typeface="Arial"/>
              </a:rPr>
              <a:t>effortless</a:t>
            </a:r>
            <a:r>
              <a:rPr lang="en-US" sz="2800" dirty="0">
                <a:cs typeface="Arial"/>
              </a:rPr>
              <a:t> and most people feel </a:t>
            </a:r>
            <a:r>
              <a:rPr lang="en-US" sz="2800" b="1" dirty="0">
                <a:cs typeface="Arial"/>
              </a:rPr>
              <a:t>healthier</a:t>
            </a:r>
            <a:r>
              <a:rPr lang="en-US" sz="2800" dirty="0">
                <a:cs typeface="Arial"/>
              </a:rPr>
              <a:t> and </a:t>
            </a:r>
            <a:r>
              <a:rPr lang="en-US" sz="2800" b="1" dirty="0">
                <a:cs typeface="Arial"/>
              </a:rPr>
              <a:t>energetic</a:t>
            </a:r>
            <a:r>
              <a:rPr lang="en-US" sz="2800" dirty="0">
                <a:cs typeface="Arial"/>
              </a:rPr>
              <a:t> after the transition</a:t>
            </a:r>
          </a:p>
          <a:p>
            <a:pPr marL="509412" indent="-509412">
              <a:buFont typeface="Arial"/>
              <a:buChar char="•"/>
            </a:pPr>
            <a:endParaRPr lang="en-US" sz="2800" dirty="0">
              <a:cs typeface="Arial"/>
            </a:endParaRPr>
          </a:p>
          <a:p>
            <a:pPr marL="509412" indent="-509412">
              <a:buFont typeface="Arial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347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milk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687" y="487201"/>
            <a:ext cx="3472822" cy="20330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9178" r="9789"/>
          <a:stretch/>
        </p:blipFill>
        <p:spPr>
          <a:xfrm>
            <a:off x="6449353" y="3037709"/>
            <a:ext cx="1156940" cy="15433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1168" r="7032"/>
          <a:stretch/>
        </p:blipFill>
        <p:spPr>
          <a:xfrm>
            <a:off x="5183083" y="3040628"/>
            <a:ext cx="1260344" cy="1540744"/>
          </a:xfrm>
          <a:prstGeom prst="rect">
            <a:avLst/>
          </a:prstGeom>
        </p:spPr>
      </p:pic>
      <p:pic>
        <p:nvPicPr>
          <p:cNvPr id="12" name="Picture 11" descr="spr_earth_balance_natural_buttery_spread_soy_garden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508" y="3024272"/>
            <a:ext cx="1552778" cy="15527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6012" y="3024272"/>
            <a:ext cx="1552778" cy="15527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742" y="3021354"/>
            <a:ext cx="1425258" cy="15553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9378" r="7806"/>
          <a:stretch/>
        </p:blipFill>
        <p:spPr>
          <a:xfrm>
            <a:off x="6418519" y="5167566"/>
            <a:ext cx="1380252" cy="1666659"/>
          </a:xfrm>
          <a:prstGeom prst="rect">
            <a:avLst/>
          </a:prstGeom>
        </p:spPr>
      </p:pic>
      <p:pic>
        <p:nvPicPr>
          <p:cNvPr id="14" name="Picture 13" descr="agave.jpg"/>
          <p:cNvPicPr>
            <a:picLocks noChangeAspect="1"/>
          </p:cNvPicPr>
          <p:nvPr/>
        </p:nvPicPr>
        <p:blipFill rotWithShape="1">
          <a:blip r:embed="rId9"/>
          <a:srcRect l="25440" r="23679"/>
          <a:stretch/>
        </p:blipFill>
        <p:spPr>
          <a:xfrm>
            <a:off x="8380770" y="487201"/>
            <a:ext cx="1212253" cy="20330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3688" y="5167567"/>
            <a:ext cx="2370014" cy="1689456"/>
          </a:xfrm>
          <a:prstGeom prst="rect">
            <a:avLst/>
          </a:prstGeom>
        </p:spPr>
      </p:pic>
      <p:pic>
        <p:nvPicPr>
          <p:cNvPr id="15" name="Picture 14" descr="creamcheese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1648" y="5167566"/>
            <a:ext cx="1652360" cy="1689456"/>
          </a:xfrm>
          <a:prstGeom prst="rect">
            <a:avLst/>
          </a:prstGeom>
        </p:spPr>
      </p:pic>
      <p:pic>
        <p:nvPicPr>
          <p:cNvPr id="16" name="Picture 15" descr="whip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6030" y="487202"/>
            <a:ext cx="1174663" cy="20867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3"/>
          <a:srcRect l="16762" t="4244" r="20005" b="3295"/>
          <a:stretch/>
        </p:blipFill>
        <p:spPr>
          <a:xfrm>
            <a:off x="6896412" y="487203"/>
            <a:ext cx="1247984" cy="20867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7846411" y="5465554"/>
            <a:ext cx="1717792" cy="11218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18256" y="2500070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153020" y="2473146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Whip Cream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77692" y="2500071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Mayonnaise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56364" y="2484412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Honey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14316" y="4500724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Butter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29010" y="4511990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Yogurt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866258" y="4487561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Paneer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062788" y="6769472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Cheese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298807" y="6739766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Cream Cheese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220078" y="6769472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Ice Cream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902999" y="6773739"/>
            <a:ext cx="174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Chocolate Chip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16200000">
            <a:off x="-2009764" y="3472680"/>
            <a:ext cx="6120718" cy="841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/>
                <a:cs typeface="Arial"/>
              </a:rPr>
              <a:t>Vegan Substitutes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031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16200000">
            <a:off x="-2363601" y="3555950"/>
            <a:ext cx="6707453" cy="656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Vegan Tips for Jain Kitchen</a:t>
            </a:r>
            <a:endParaRPr lang="en-US" sz="3600" b="1" dirty="0"/>
          </a:p>
        </p:txBody>
      </p:sp>
      <p:pic>
        <p:nvPicPr>
          <p:cNvPr id="31" name="Picture 3" descr="C:\Users\jainp1\Pictures\vegan\dal-makhani-recipe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2050" y="530661"/>
            <a:ext cx="1524000" cy="1519829"/>
          </a:xfrm>
          <a:prstGeom prst="rect">
            <a:avLst/>
          </a:prstGeom>
          <a:noFill/>
        </p:spPr>
      </p:pic>
      <p:pic>
        <p:nvPicPr>
          <p:cNvPr id="32" name="Picture 5" descr="C:\Users\jainp1\Pictures\vegan\imagesCAEF1O7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233" y="530661"/>
            <a:ext cx="1579213" cy="1524000"/>
          </a:xfrm>
          <a:prstGeom prst="rect">
            <a:avLst/>
          </a:prstGeom>
          <a:noFill/>
        </p:spPr>
      </p:pic>
      <p:pic>
        <p:nvPicPr>
          <p:cNvPr id="33" name="Picture 7" descr="C:\Users\jainp1\Pictures\vegan\imagesCAB189S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6050" y="530661"/>
            <a:ext cx="1528183" cy="1524000"/>
          </a:xfrm>
          <a:prstGeom prst="rect">
            <a:avLst/>
          </a:prstGeom>
          <a:noFill/>
        </p:spPr>
      </p:pic>
      <p:pic>
        <p:nvPicPr>
          <p:cNvPr id="34" name="Picture 2" descr="http://1.bp.blogspot.com/-m-du2TH53bw/TvcJ3Zg__UI/AAAAAAAAA2k/2i0rN0mq6Mc/s1600/Halwa4.jpg"/>
          <p:cNvPicPr preferRelativeResize="0">
            <a:picLocks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93203" y="2796030"/>
            <a:ext cx="1336183" cy="1524000"/>
          </a:xfrm>
          <a:prstGeom prst="rect">
            <a:avLst/>
          </a:prstGeom>
          <a:noFill/>
        </p:spPr>
      </p:pic>
      <p:pic>
        <p:nvPicPr>
          <p:cNvPr id="35" name="Picture 4" descr="https://encrypted-tbn2.gstatic.com/images?q=tbn:ANd9GcSNtKvwiqx1QEv6sfjDogAD_Q4ZpxPJBfD4c4PW8qKjjoB94VDs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3575" y="2796030"/>
            <a:ext cx="1249734" cy="1524000"/>
          </a:xfrm>
          <a:prstGeom prst="rect">
            <a:avLst/>
          </a:prstGeom>
          <a:noFill/>
        </p:spPr>
      </p:pic>
      <p:pic>
        <p:nvPicPr>
          <p:cNvPr id="36" name="Picture 6" descr="http://t3.gstatic.com/images?q=tbn:ANd9GcTdUQ8ck5VFRbwmW5G_4CHTy7QqkKnKGUclw7PikbromkapyZccNDnpE9-9HA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0790" y="2796030"/>
            <a:ext cx="1322890" cy="1524000"/>
          </a:xfrm>
          <a:prstGeom prst="rect">
            <a:avLst/>
          </a:prstGeom>
          <a:noFill/>
        </p:spPr>
      </p:pic>
      <p:pic>
        <p:nvPicPr>
          <p:cNvPr id="37" name="Picture 2" descr="http://3.bp.blogspot.com/_P7XKgXFX-gM/TSREdB7114I/AAAAAAAAAFY/QL3kG-nRY5A/s1600/Dahi+Vada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36085" y="530661"/>
            <a:ext cx="1346131" cy="1519829"/>
          </a:xfrm>
          <a:prstGeom prst="rect">
            <a:avLst/>
          </a:prstGeom>
          <a:noFill/>
        </p:spPr>
      </p:pic>
      <p:pic>
        <p:nvPicPr>
          <p:cNvPr id="39" name="Picture 6" descr="http://www.angelfire.com/country/fauziaspakistan/images/cardamomlassi2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82216" y="530661"/>
            <a:ext cx="1426771" cy="1519829"/>
          </a:xfrm>
          <a:prstGeom prst="rect">
            <a:avLst/>
          </a:prstGeom>
          <a:noFill/>
        </p:spPr>
      </p:pic>
      <p:pic>
        <p:nvPicPr>
          <p:cNvPr id="40" name="Picture 2" descr="C:\Users\jainp1\Pictures\image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005" y="4963840"/>
            <a:ext cx="1367439" cy="168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jainp1\Pictures\imagesCA0O9KFM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665" y="4963835"/>
            <a:ext cx="1534524" cy="168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https://encrypted-tbn0.gstatic.com/images?q=tbn:ANd9GcRnYCiJK1ydVIFZU72bge-EBxm2FOvU3AR772cyh1Bw3s1KxdcY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087" y="4963835"/>
            <a:ext cx="1605370" cy="168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s://encrypted-tbn1.gstatic.com/images?q=tbn:ANd9GcSRr_rz9KrHE3Tkz63ZNG_iFd8zvZes3vzWG4aI9P80PmlrMmRjzg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32142" y="2800904"/>
            <a:ext cx="1216677" cy="1519126"/>
          </a:xfrm>
          <a:prstGeom prst="rect">
            <a:avLst/>
          </a:prstGeom>
          <a:noFill/>
        </p:spPr>
      </p:pic>
      <p:pic>
        <p:nvPicPr>
          <p:cNvPr id="44" name="Picture 4" descr="https://encrypted-tbn2.gstatic.com/images?q=tbn:ANd9GcQxXM4YEuhGa5cEAzgxbREQ6HnN6LGIjn2zHKJNt1kJFzKgzrLmFA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15465" y="2800904"/>
            <a:ext cx="1216677" cy="1519126"/>
          </a:xfrm>
          <a:prstGeom prst="rect">
            <a:avLst/>
          </a:prstGeom>
          <a:noFill/>
        </p:spPr>
      </p:pic>
      <p:pic>
        <p:nvPicPr>
          <p:cNvPr id="45" name="Picture 7" descr="C:\Users\jainp1\Pictures\vegan\imagesCACADCIC.jpg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07417" y="2800904"/>
            <a:ext cx="1208048" cy="1519126"/>
          </a:xfrm>
          <a:prstGeom prst="rect">
            <a:avLst/>
          </a:prstGeom>
          <a:noFill/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8406" y="5006118"/>
            <a:ext cx="1540413" cy="15034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93446" y="4963835"/>
            <a:ext cx="1688770" cy="163589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643618" y="1958826"/>
            <a:ext cx="4649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</a:t>
            </a:r>
            <a:r>
              <a:rPr lang="en-US" dirty="0" err="1" smtClean="0"/>
              <a:t>Malai</a:t>
            </a:r>
            <a:r>
              <a:rPr lang="en-US" dirty="0" smtClean="0"/>
              <a:t>/Heavy cream, use Cashew/</a:t>
            </a:r>
            <a:r>
              <a:rPr lang="en-US" dirty="0" err="1" smtClean="0"/>
              <a:t>Makhana</a:t>
            </a:r>
            <a:r>
              <a:rPr lang="en-US" dirty="0" smtClean="0"/>
              <a:t> paste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636085" y="1944160"/>
            <a:ext cx="2772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yogurt, use soy yogurt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015715" y="4178896"/>
            <a:ext cx="3245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Ghee,</a:t>
            </a:r>
          </a:p>
          <a:p>
            <a:pPr algn="ctr"/>
            <a:r>
              <a:rPr lang="en-US" dirty="0" smtClean="0"/>
              <a:t>Use vegetable/peanut oil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284637" y="4210324"/>
            <a:ext cx="3245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Milk,</a:t>
            </a:r>
          </a:p>
          <a:p>
            <a:pPr algn="ctr"/>
            <a:r>
              <a:rPr lang="en-US" dirty="0" smtClean="0"/>
              <a:t>use soy/almond milk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096343" y="6559406"/>
            <a:ext cx="3245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</a:t>
            </a:r>
            <a:r>
              <a:rPr lang="en-US" dirty="0" err="1" smtClean="0"/>
              <a:t>Paneer</a:t>
            </a:r>
            <a:r>
              <a:rPr lang="en-US" dirty="0" smtClean="0"/>
              <a:t>,</a:t>
            </a:r>
          </a:p>
          <a:p>
            <a:pPr algn="ctr"/>
            <a:r>
              <a:rPr lang="en-US" dirty="0" smtClean="0"/>
              <a:t>use Tofu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6437037" y="6494806"/>
            <a:ext cx="3245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dishes with Egg,</a:t>
            </a:r>
          </a:p>
          <a:p>
            <a:pPr algn="ctr"/>
            <a:r>
              <a:rPr lang="en-US" dirty="0" smtClean="0"/>
              <a:t>use egg replacer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1899467" y="7241064"/>
            <a:ext cx="6884343" cy="400110"/>
          </a:xfrm>
          <a:prstGeom prst="rect">
            <a:avLst/>
          </a:prstGeom>
          <a:solidFill>
            <a:schemeClr val="accent6"/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1 egg = 2 Tbsp. water + 1 Tbsp. oil + 2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Tsp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. baking powder</a:t>
            </a:r>
          </a:p>
        </p:txBody>
      </p:sp>
    </p:spTree>
    <p:extLst>
      <p:ext uri="{BB962C8B-B14F-4D97-AF65-F5344CB8AC3E}">
        <p14:creationId xmlns:p14="http://schemas.microsoft.com/office/powerpoint/2010/main" val="774570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5476"/>
            </a:avLst>
          </a:prstGeom>
          <a:solidFill>
            <a:srgbClr val="FAD80F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0058400" cy="7772400"/>
          </a:xfrm>
          <a:prstGeom prst="frame">
            <a:avLst>
              <a:gd name="adj1" fmla="val 3526"/>
            </a:avLst>
          </a:prstGeom>
          <a:solidFill>
            <a:schemeClr val="accent6">
              <a:lumMod val="7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5499" y="639389"/>
            <a:ext cx="8627245" cy="34576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Drinking your mother’s milk is your mother’s choice and your right</a:t>
            </a:r>
          </a:p>
          <a:p>
            <a:pPr algn="ctr"/>
            <a:endParaRPr lang="en-US" sz="3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Drinking cow’s milk is neither cow’s choice nor your right</a:t>
            </a:r>
          </a:p>
          <a:p>
            <a:pPr algn="ctr"/>
            <a:endParaRPr lang="en-US" sz="1800" b="1" dirty="0" smtClean="0">
              <a:solidFill>
                <a:schemeClr val="tx1"/>
              </a:solidFill>
              <a:latin typeface="Apple Chancery"/>
              <a:cs typeface="Apple Chancery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Apple Chancery"/>
                <a:cs typeface="Apple Chancery"/>
              </a:rPr>
              <a:t>- Sanjay Jain</a:t>
            </a:r>
            <a:endParaRPr lang="en-US" b="1" dirty="0">
              <a:solidFill>
                <a:schemeClr val="tx1"/>
              </a:solidFill>
              <a:latin typeface="Apple Chancery"/>
              <a:cs typeface="Apple Chancer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5499" y="4679135"/>
            <a:ext cx="8627245" cy="23804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h="101600"/>
            <a:bevelB w="101600" h="1016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1882" tIns="50941" rIns="101882" bIns="50941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Arial"/>
                <a:cs typeface="Arial"/>
              </a:rPr>
              <a:t>No mother would like to become artificially pregnant only to offer milk to </a:t>
            </a:r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others</a:t>
            </a:r>
          </a:p>
          <a:p>
            <a:pPr algn="ctr"/>
            <a:endParaRPr lang="en-US" b="1" dirty="0" smtClean="0">
              <a:solidFill>
                <a:schemeClr val="tx1"/>
              </a:solidFill>
              <a:latin typeface="Apple Chancery"/>
              <a:cs typeface="Apple Chancery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Apple Chancery"/>
                <a:cs typeface="Apple Chancery"/>
              </a:rPr>
              <a:t>- </a:t>
            </a:r>
            <a:r>
              <a:rPr lang="en-US" b="1" dirty="0">
                <a:solidFill>
                  <a:schemeClr val="tx1"/>
                </a:solidFill>
                <a:latin typeface="Apple Chancery"/>
                <a:cs typeface="Apple Chancery"/>
              </a:rPr>
              <a:t>Sanjay </a:t>
            </a:r>
            <a:r>
              <a:rPr lang="en-US" b="1" dirty="0" smtClean="0">
                <a:solidFill>
                  <a:schemeClr val="tx1"/>
                </a:solidFill>
                <a:latin typeface="Apple Chancery"/>
                <a:cs typeface="Apple Chancery"/>
              </a:rPr>
              <a:t>Jain</a:t>
            </a:r>
            <a:endParaRPr lang="en-US" b="1" dirty="0">
              <a:solidFill>
                <a:schemeClr val="tx1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45610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10318</TotalTime>
  <Words>1155</Words>
  <Application>Microsoft Macintosh PowerPoint</Application>
  <PresentationFormat>Custom</PresentationFormat>
  <Paragraphs>122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Kavita Shah</dc:creator>
  <cp:lastModifiedBy>Sanjay Jain</cp:lastModifiedBy>
  <cp:revision>128</cp:revision>
  <cp:lastPrinted>2013-06-02T11:03:21Z</cp:lastPrinted>
  <dcterms:created xsi:type="dcterms:W3CDTF">2013-05-10T02:08:57Z</dcterms:created>
  <dcterms:modified xsi:type="dcterms:W3CDTF">2013-08-02T03:43:11Z</dcterms:modified>
</cp:coreProperties>
</file>