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74" r:id="rId3"/>
    <p:sldId id="279" r:id="rId4"/>
    <p:sldId id="257" r:id="rId5"/>
    <p:sldId id="258" r:id="rId6"/>
    <p:sldId id="266" r:id="rId7"/>
    <p:sldId id="259" r:id="rId8"/>
    <p:sldId id="267" r:id="rId9"/>
    <p:sldId id="269" r:id="rId10"/>
    <p:sldId id="268" r:id="rId11"/>
    <p:sldId id="260" r:id="rId12"/>
    <p:sldId id="264" r:id="rId13"/>
    <p:sldId id="262" r:id="rId14"/>
    <p:sldId id="275" r:id="rId15"/>
    <p:sldId id="271" r:id="rId16"/>
    <p:sldId id="272" r:id="rId17"/>
    <p:sldId id="273" r:id="rId18"/>
    <p:sldId id="276" r:id="rId19"/>
    <p:sldId id="278" r:id="rId20"/>
    <p:sldId id="270" r:id="rId21"/>
    <p:sldId id="277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21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C29E1E04-1DD6-4B0E-B12E-85763EDC6A28}" type="datetimeFigureOut">
              <a:rPr lang="en-US"/>
              <a:pPr>
                <a:defRPr/>
              </a:pPr>
              <a:t>12/9/2010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A272D749-68DD-4372-B221-2E3E7C65DC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mtClean="0"/>
              <a:t>Junk food vegans can forgo all these physical benefits: Vegan twinkies no better for physical health than regular twinkies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"Protein content in seaweed varies somewhat. It is low in brown algae at 5-11% of dry matter, but comparable in quantitative terms to legumes at 30-40% of dry matter in some species of red algae. Green algae, which are still not harvested much, also have a significant protein content, i.e., up to 20% of dry matter. Spirulina, a micro-alga, is well known for its very high content, i.e., 70% of dry matter."</a:t>
            </a:r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93393F8-D987-4D1F-8D64-44CFCC49BD4E}" type="slidenum">
              <a:rPr lang="en-US" smtClean="0"/>
              <a:pPr/>
              <a:t>11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F987E-4C48-4AAB-A7EB-352BCE47D69B}" type="datetimeFigureOut">
              <a:rPr lang="en-US"/>
              <a:pPr>
                <a:defRPr/>
              </a:pPr>
              <a:t>12/9/2010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10F41D-6194-4F65-8B5A-5C10E504A2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9C216-1582-4D33-9A18-B3357C9C7EC5}" type="datetimeFigureOut">
              <a:rPr lang="en-US"/>
              <a:pPr>
                <a:defRPr/>
              </a:pPr>
              <a:t>12/9/2010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581AFF-2FEA-4C7E-A5DB-F7DEFAE7DE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92A2D7-2668-46D4-ABF0-271062C07725}" type="datetimeFigureOut">
              <a:rPr lang="en-US"/>
              <a:pPr>
                <a:defRPr/>
              </a:pPr>
              <a:t>12/9/2010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BF4825-AA5E-4EC9-AD46-08159C7D5D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7F0B57-CC66-4F38-B92E-928E1E04C555}" type="datetimeFigureOut">
              <a:rPr lang="en-US"/>
              <a:pPr>
                <a:defRPr/>
              </a:pPr>
              <a:t>12/9/2010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88061C-4C4A-4402-A33F-DFD30D20DA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32D67-0909-4967-BC69-7CC822B84461}" type="datetimeFigureOut">
              <a:rPr lang="en-US"/>
              <a:pPr>
                <a:defRPr/>
              </a:pPr>
              <a:t>12/9/2010</a:t>
            </a:fld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CDEC68-F460-4BAF-A0E2-670693FF1B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A4674A-401C-4F18-9B7B-0862ED5C163F}" type="datetimeFigureOut">
              <a:rPr lang="en-US"/>
              <a:pPr>
                <a:defRPr/>
              </a:pPr>
              <a:t>12/9/2010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08D737-C5D3-4E11-92DC-761DADAF60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ECB7C-B4D5-47F4-9C0C-D62CF77EEC7D}" type="datetimeFigureOut">
              <a:rPr lang="en-US"/>
              <a:pPr>
                <a:defRPr/>
              </a:pPr>
              <a:t>12/9/2010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CAE4C-567A-46E8-A895-F6CA915489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BA29FC-920E-4B47-9229-CD7E5941391E}" type="datetimeFigureOut">
              <a:rPr lang="en-US"/>
              <a:pPr>
                <a:defRPr/>
              </a:pPr>
              <a:t>12/9/2010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9B8B03-6524-41CA-A2F3-4F66EC06DD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1FC7E0-DD86-4506-8802-D83D25BFAB3B}" type="datetimeFigureOut">
              <a:rPr lang="en-US"/>
              <a:pPr>
                <a:defRPr/>
              </a:pPr>
              <a:t>12/9/2010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EB8160-0A27-4130-A0B2-F89B56E039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CAE817-0C73-4C2B-8968-BD5128C9E593}" type="datetimeFigureOut">
              <a:rPr lang="en-US"/>
              <a:pPr>
                <a:defRPr/>
              </a:pPr>
              <a:t>12/9/2010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B06C04-7090-4685-AF3E-B57A3AF529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E952EC-3F53-4B36-A0EF-A14DB6AC4E42}" type="datetimeFigureOut">
              <a:rPr lang="en-US"/>
              <a:pPr>
                <a:defRPr/>
              </a:pPr>
              <a:t>12/9/2010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5556E5-36E9-4B9D-B1D7-2B75CCB955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9FFAA427-E3A0-418C-B128-04BC1C91DEF6}" type="datetimeFigureOut">
              <a:rPr lang="en-US"/>
              <a:pPr>
                <a:defRPr/>
              </a:pPr>
              <a:t>12/9/2010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51EEBA20-0202-4DF7-B230-4285815AB1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72" r:id="rId3"/>
    <p:sldLayoutId id="2147483669" r:id="rId4"/>
    <p:sldLayoutId id="2147483668" r:id="rId5"/>
    <p:sldLayoutId id="2147483667" r:id="rId6"/>
    <p:sldLayoutId id="2147483666" r:id="rId7"/>
    <p:sldLayoutId id="2147483665" r:id="rId8"/>
    <p:sldLayoutId id="2147483664" r:id="rId9"/>
    <p:sldLayoutId id="2147483663" r:id="rId10"/>
    <p:sldLayoutId id="21474836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egfamily.com/health/is-soy-bad-for-you.htm" TargetMode="External"/><Relationship Id="rId2" Type="http://schemas.openxmlformats.org/officeDocument/2006/relationships/hyperlink" Target="http://www.nursingdegree.net/blog/19/57-health-benefits-of-going-vegan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itmonline.org/arts/seaweed.htm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VEGAN-ism</a:t>
            </a:r>
          </a:p>
        </p:txBody>
      </p:sp>
      <p:sp>
        <p:nvSpPr>
          <p:cNvPr id="14338" name="Subtitle 2"/>
          <p:cNvSpPr>
            <a:spLocks noGrp="1"/>
          </p:cNvSpPr>
          <p:nvPr>
            <p:ph type="subTitle" idx="1"/>
          </p:nvPr>
        </p:nvSpPr>
        <p:spPr>
          <a:xfrm>
            <a:off x="1371600" y="3332163"/>
            <a:ext cx="6400800" cy="175260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mtClean="0"/>
              <a:t>What is it?</a:t>
            </a:r>
          </a:p>
          <a:p>
            <a:pPr eaLnBrk="1" hangingPunct="1">
              <a:buFont typeface="Arial" charset="0"/>
              <a:buNone/>
            </a:pPr>
            <a:r>
              <a:rPr lang="en-US" smtClean="0"/>
              <a:t>Why go vegan?</a:t>
            </a:r>
          </a:p>
          <a:p>
            <a:pPr eaLnBrk="1" hangingPunct="1">
              <a:buFont typeface="Arial" charset="0"/>
              <a:buNone/>
            </a:pPr>
            <a:r>
              <a:rPr lang="en-US" smtClean="0"/>
              <a:t>How do vegans eat?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/>
          </p:cNvSpPr>
          <p:nvPr>
            <p:ph type="title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mtClean="0">
                <a:ln>
                  <a:noFill/>
                </a:ln>
                <a:solidFill>
                  <a:schemeClr val="tx1"/>
                </a:solidFill>
                <a:effectLst/>
              </a:rPr>
              <a:t>Outline of presentation</a:t>
            </a:r>
          </a:p>
        </p:txBody>
      </p:sp>
      <p:sp>
        <p:nvSpPr>
          <p:cNvPr id="15362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smtClean="0"/>
              <a:t>Introductions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Who are we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Who is our audience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Why are we here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Definition of veganism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Why go vegan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Health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Nutrition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Environmentalism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How do vegans eat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Health messages aimed to daily eating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Restaurant food is special and aims toward pleasing tastes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Substitutes for health, substitutes for taste and texture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Questions and Answers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/>
          </p:cNvSpPr>
          <p:nvPr>
            <p:ph type="title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mtClean="0">
                <a:ln>
                  <a:noFill/>
                </a:ln>
                <a:solidFill>
                  <a:schemeClr val="tx1"/>
                </a:solidFill>
                <a:effectLst/>
              </a:rPr>
              <a:t>What is Food?</a:t>
            </a:r>
          </a:p>
        </p:txBody>
      </p:sp>
      <p:sp>
        <p:nvSpPr>
          <p:cNvPr id="16386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Nutrition</a:t>
            </a:r>
          </a:p>
          <a:p>
            <a:pPr eaLnBrk="1" hangingPunct="1"/>
            <a:r>
              <a:rPr lang="en-US" smtClean="0"/>
              <a:t>Taste</a:t>
            </a:r>
          </a:p>
          <a:p>
            <a:pPr eaLnBrk="1" hangingPunct="1"/>
            <a:r>
              <a:rPr lang="en-US" smtClean="0"/>
              <a:t>Comfort</a:t>
            </a:r>
          </a:p>
          <a:p>
            <a:pPr eaLnBrk="1" hangingPunct="1"/>
            <a:r>
              <a:rPr lang="en-US" smtClean="0"/>
              <a:t>Our relationship with other living beings</a:t>
            </a:r>
          </a:p>
          <a:p>
            <a:pPr eaLnBrk="1" hangingPunct="1"/>
            <a:r>
              <a:rPr lang="en-US" smtClean="0"/>
              <a:t>Our relationship with the earth </a:t>
            </a:r>
          </a:p>
          <a:p>
            <a:pPr eaLnBrk="1" hangingPunct="1"/>
            <a:r>
              <a:rPr lang="en-US" smtClean="0"/>
              <a:t>Restaurant food offers all this to customers with convenience and ambience</a:t>
            </a:r>
          </a:p>
          <a:p>
            <a:pPr eaLnBrk="1" hangingPunct="1"/>
            <a:r>
              <a:rPr lang="en-US" smtClean="0"/>
              <a:t>Restaurant food offers a livelihood to its staff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WHAT IS “vegan”?	</a:t>
            </a:r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>
          <a:xfrm>
            <a:off x="533400" y="990600"/>
            <a:ext cx="7924800" cy="5334000"/>
          </a:xfrm>
        </p:spPr>
        <p:txBody>
          <a:bodyPr/>
          <a:lstStyle/>
          <a:p>
            <a:pPr eaLnBrk="1" hangingPunct="1"/>
            <a:r>
              <a:rPr lang="en-US" smtClean="0"/>
              <a:t>The abstinence of all animal products</a:t>
            </a:r>
          </a:p>
          <a:p>
            <a:pPr eaLnBrk="1" hangingPunct="1"/>
            <a:r>
              <a:rPr lang="en-US" smtClean="0"/>
              <a:t>That means NO to:</a:t>
            </a:r>
          </a:p>
          <a:p>
            <a:pPr lvl="1" eaLnBrk="1" hangingPunct="1"/>
            <a:r>
              <a:rPr lang="en-US" smtClean="0"/>
              <a:t>Meat (beef, pork, chicken), poultry, fish</a:t>
            </a:r>
          </a:p>
          <a:p>
            <a:pPr lvl="1" eaLnBrk="1" hangingPunct="1"/>
            <a:r>
              <a:rPr lang="en-US" smtClean="0"/>
              <a:t>Dairy (milk, cheese, yogurt)</a:t>
            </a:r>
          </a:p>
          <a:p>
            <a:pPr lvl="1" eaLnBrk="1" hangingPunct="1"/>
            <a:r>
              <a:rPr lang="en-US" smtClean="0"/>
              <a:t>Honey (for some) </a:t>
            </a:r>
          </a:p>
          <a:p>
            <a:pPr lvl="1" eaLnBrk="1" hangingPunct="1"/>
            <a:r>
              <a:rPr lang="en-US" smtClean="0"/>
              <a:t>Leather, wool, silk, fur, etc in clothing…</a:t>
            </a:r>
          </a:p>
          <a:p>
            <a:pPr eaLnBrk="1" hangingPunct="1"/>
            <a:r>
              <a:rPr lang="en-US" smtClean="0"/>
              <a:t>And it means YES to:</a:t>
            </a:r>
          </a:p>
          <a:p>
            <a:pPr lvl="1" eaLnBrk="1" hangingPunct="1"/>
            <a:r>
              <a:rPr lang="en-US" smtClean="0"/>
              <a:t>Compassion </a:t>
            </a:r>
          </a:p>
          <a:p>
            <a:pPr lvl="1" eaLnBrk="1" hangingPunct="1"/>
            <a:r>
              <a:rPr lang="en-US" smtClean="0"/>
              <a:t>Health</a:t>
            </a:r>
          </a:p>
          <a:p>
            <a:pPr lvl="1" eaLnBrk="1" hangingPunct="1"/>
            <a:r>
              <a:rPr lang="en-US" smtClean="0"/>
              <a:t>Environmentalism</a:t>
            </a:r>
          </a:p>
          <a:p>
            <a:pPr lvl="1" eaLnBrk="1" hangingPunct="1">
              <a:buFont typeface="Arial" charset="0"/>
              <a:buNone/>
            </a:pPr>
            <a:endParaRPr lang="en-US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dirty="0" smtClean="0">
                <a:solidFill>
                  <a:schemeClr val="accent2"/>
                </a:solidFill>
              </a:rPr>
              <a:t>Why go vegan?</a:t>
            </a:r>
            <a:r>
              <a:rPr lang="en-US" sz="4000" i="1" dirty="0" smtClean="0">
                <a:solidFill>
                  <a:schemeClr val="accent2"/>
                </a:solidFill>
              </a:rPr>
              <a:t/>
            </a:r>
            <a:br>
              <a:rPr lang="en-US" sz="4000" i="1" dirty="0" smtClean="0">
                <a:solidFill>
                  <a:schemeClr val="accent2"/>
                </a:solidFill>
              </a:rPr>
            </a:br>
            <a:r>
              <a:rPr lang="en-US" sz="4000" i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Decreased risks of disease</a:t>
            </a:r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Decreased incidence of heart disease </a:t>
            </a:r>
          </a:p>
          <a:p>
            <a:pPr marL="742950" lvl="1" indent="-285750" eaLnBrk="1" hangingPunct="1"/>
            <a:r>
              <a:rPr lang="en-US" smtClean="0"/>
              <a:t>lower levels of dietary cholesterol</a:t>
            </a:r>
          </a:p>
          <a:p>
            <a:pPr eaLnBrk="1" hangingPunct="1"/>
            <a:r>
              <a:rPr lang="en-US" smtClean="0"/>
              <a:t>Prevents cancers : breast, prostate, colon , other</a:t>
            </a:r>
          </a:p>
          <a:p>
            <a:pPr eaLnBrk="1" hangingPunct="1"/>
            <a:r>
              <a:rPr lang="en-US" smtClean="0"/>
              <a:t>Lowers risk of arthritis </a:t>
            </a:r>
          </a:p>
          <a:p>
            <a:pPr marL="742950" lvl="1" indent="-285750" eaLnBrk="1" hangingPunct="1"/>
            <a:r>
              <a:rPr lang="en-US" smtClean="0"/>
              <a:t>Anti-inflammatory-</a:t>
            </a:r>
          </a:p>
          <a:p>
            <a:pPr eaLnBrk="1" hangingPunct="1"/>
            <a:r>
              <a:rPr lang="en-US" smtClean="0"/>
              <a:t>Lower amounts of protein = lower amounts of calcium loss -&gt; lower risk of osteoporosis</a:t>
            </a:r>
          </a:p>
          <a:p>
            <a:pPr eaLnBrk="1" hangingPunct="1"/>
            <a:r>
              <a:rPr lang="en-US" smtClean="0"/>
              <a:t>Treatment and prevention for type II diabetes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dirty="0" smtClean="0">
                <a:solidFill>
                  <a:schemeClr val="accent2"/>
                </a:solidFill>
              </a:rPr>
              <a:t>Why go vegan?</a:t>
            </a:r>
            <a:br>
              <a:rPr lang="en-US" sz="4000" dirty="0" smtClean="0">
                <a:solidFill>
                  <a:schemeClr val="accent2"/>
                </a:solidFill>
              </a:rPr>
            </a:br>
            <a:r>
              <a:rPr lang="en-US" sz="4000" i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Benefits to physical health</a:t>
            </a:r>
          </a:p>
        </p:txBody>
      </p:sp>
      <p:sp>
        <p:nvSpPr>
          <p:cNvPr id="1945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Supports weight loss</a:t>
            </a:r>
          </a:p>
          <a:p>
            <a:pPr marL="742950" lvl="1" indent="-285750" eaLnBrk="1" hangingPunct="1"/>
            <a:r>
              <a:rPr lang="en-US" smtClean="0"/>
              <a:t>For vegans who carefully choose healthy foods</a:t>
            </a:r>
          </a:p>
          <a:p>
            <a:pPr eaLnBrk="1" hangingPunct="1"/>
            <a:r>
              <a:rPr lang="en-US" smtClean="0"/>
              <a:t>More energy</a:t>
            </a:r>
          </a:p>
          <a:p>
            <a:pPr eaLnBrk="1" hangingPunct="1"/>
            <a:r>
              <a:rPr lang="en-US" smtClean="0"/>
              <a:t>Healthy skin from the inside out</a:t>
            </a:r>
          </a:p>
          <a:p>
            <a:pPr eaLnBrk="1" hangingPunct="1"/>
            <a:r>
              <a:rPr lang="en-US" smtClean="0"/>
              <a:t>Longer life</a:t>
            </a:r>
          </a:p>
          <a:p>
            <a:pPr eaLnBrk="1" hangingPunct="1"/>
            <a:r>
              <a:rPr lang="en-US" smtClean="0">
                <a:solidFill>
                  <a:srgbClr val="FFF1CE"/>
                </a:solidFill>
              </a:rPr>
              <a:t>Health benefits of compassion</a:t>
            </a:r>
          </a:p>
          <a:p>
            <a:pPr eaLnBrk="1" hangingPunct="1">
              <a:buFont typeface="Arial" charset="0"/>
              <a:buNone/>
            </a:pPr>
            <a:endParaRPr lang="en-US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dirty="0" smtClean="0">
                <a:solidFill>
                  <a:schemeClr val="accent2"/>
                </a:solidFill>
              </a:rPr>
              <a:t>Why vegan?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i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Live our compassion</a:t>
            </a:r>
          </a:p>
        </p:txBody>
      </p:sp>
      <p:sp>
        <p:nvSpPr>
          <p:cNvPr id="18434" name="Rectangle 4"/>
          <p:cNvSpPr>
            <a:spLocks noGrp="1"/>
          </p:cNvSpPr>
          <p:nvPr>
            <p:ph idx="1"/>
          </p:nvPr>
        </p:nvSpPr>
        <p:spPr>
          <a:xfrm>
            <a:off x="381000" y="160020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548640" indent="-41148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 sz="2000" dirty="0" smtClean="0"/>
              <a:t>If we can limit the harm to other beings, we help to create a better world</a:t>
            </a:r>
          </a:p>
          <a:p>
            <a:pPr marL="548640" indent="-41148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 sz="2000" dirty="0" smtClean="0"/>
              <a:t>We assume people understand the violence involved in slaughter for meat</a:t>
            </a:r>
          </a:p>
          <a:p>
            <a:pPr marL="548640" indent="-41148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 sz="2000" dirty="0" smtClean="0"/>
              <a:t>Many don’t understand the suffering of dairy cows</a:t>
            </a:r>
          </a:p>
          <a:p>
            <a:pPr marL="868680" lvl="1" indent="-283464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"/>
              <a:defRPr/>
            </a:pPr>
            <a:r>
              <a:rPr lang="en-US" sz="2000" dirty="0" smtClean="0"/>
              <a:t>Fed artificial diets with grains and other high protein animal based meals</a:t>
            </a:r>
          </a:p>
          <a:p>
            <a:pPr marL="868680" lvl="1" indent="-283464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"/>
              <a:defRPr/>
            </a:pPr>
            <a:r>
              <a:rPr lang="en-US" sz="2000" dirty="0" smtClean="0"/>
              <a:t>Forced pregnant with artificial insemination</a:t>
            </a:r>
          </a:p>
          <a:p>
            <a:pPr marL="868680" lvl="1" indent="-283464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"/>
              <a:defRPr/>
            </a:pPr>
            <a:r>
              <a:rPr lang="en-US" sz="2000" dirty="0" smtClean="0"/>
              <a:t>Attached to milking machine</a:t>
            </a:r>
          </a:p>
          <a:p>
            <a:pPr marL="868680" lvl="1" indent="-283464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"/>
              <a:defRPr/>
            </a:pPr>
            <a:r>
              <a:rPr lang="en-US" sz="2000" dirty="0" smtClean="0"/>
              <a:t>Frequently infected; mastitis and other open sores</a:t>
            </a:r>
          </a:p>
          <a:p>
            <a:pPr marL="868680" lvl="1" indent="-283464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"/>
              <a:defRPr/>
            </a:pPr>
            <a:r>
              <a:rPr lang="en-US" sz="2000" dirty="0" smtClean="0"/>
              <a:t>Separated from their calves</a:t>
            </a:r>
          </a:p>
          <a:p>
            <a:pPr marL="868680" lvl="1" indent="-283464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"/>
              <a:defRPr/>
            </a:pPr>
            <a:r>
              <a:rPr lang="en-US" sz="2000" dirty="0" smtClean="0"/>
              <a:t>Lives shortened considerably</a:t>
            </a:r>
          </a:p>
          <a:p>
            <a:pPr marL="548640" indent="-41148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 sz="2000" dirty="0" smtClean="0"/>
              <a:t>Many don’t understand how dairy production is linked to slaughter</a:t>
            </a:r>
          </a:p>
          <a:p>
            <a:pPr marL="868680" lvl="1" indent="-283464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"/>
              <a:defRPr/>
            </a:pPr>
            <a:r>
              <a:rPr lang="en-US" sz="2000" dirty="0" smtClean="0"/>
              <a:t>Male calves confined in crates, raised and slaughtered for veal</a:t>
            </a:r>
          </a:p>
          <a:p>
            <a:pPr marL="868680" lvl="1" indent="-283464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"/>
              <a:defRPr/>
            </a:pPr>
            <a:r>
              <a:rPr lang="en-US" sz="2000" dirty="0" smtClean="0"/>
              <a:t>Older dairy cows slaughtered for low grade meat</a:t>
            </a:r>
          </a:p>
          <a:p>
            <a:pPr marL="548640" indent="-41148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 sz="2400" dirty="0" smtClean="0"/>
              <a:t>If we don’t consume meat and dairy, we remove the reason for the violence to continue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smtClean="0">
                <a:solidFill>
                  <a:schemeClr val="accent2"/>
                </a:solidFill>
              </a:rPr>
              <a:t>Why vegan?</a:t>
            </a:r>
            <a:r>
              <a:rPr lang="en-US" sz="4000" smtClean="0"/>
              <a:t/>
            </a:r>
            <a:br>
              <a:rPr lang="en-US" sz="4000" smtClean="0"/>
            </a:br>
            <a:r>
              <a:rPr lang="en-US" sz="4000" i="1" smtClean="0"/>
              <a:t>The environmental perspective</a:t>
            </a:r>
          </a:p>
        </p:txBody>
      </p:sp>
      <p:sp>
        <p:nvSpPr>
          <p:cNvPr id="22530" name="Rectangle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smtClean="0"/>
              <a:t>Vegans use the least amount of resources to produce food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12-16 pounds of grain needed per pound of beef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2500 – 5000 gallons of water needed per pound of beef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Only 25-50 gallons for tomatoes, wheat, apples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3.25 acres of land needed per meat-eater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1/3 acre for a vegetarian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1/6 acre for a vegan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78 calories of energy needed per calorie of beef protein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Only 2 calories needed for soybeans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Vegans pollute the least amount into the environment by avoiding the wastes from animal agriculture: 120 pounds of wet manure produced per day by average dairy cow resulting in water pollution, methane gas resulting in global warming, etc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Some have said the while going vegetarian is like driving a hybrid car, going vegan is like riding a bike – it’s that much better for the environment!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 idx="4294967295"/>
          </p:nvPr>
        </p:nvSpPr>
        <p:spPr>
          <a:xfrm>
            <a:off x="381000" y="228600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dirty="0" smtClean="0">
                <a:solidFill>
                  <a:schemeClr val="accent2"/>
                </a:solidFill>
              </a:rPr>
              <a:t>How can we go vegan?</a:t>
            </a:r>
            <a:br>
              <a:rPr lang="en-US" sz="4000" dirty="0" smtClean="0">
                <a:solidFill>
                  <a:schemeClr val="accent2"/>
                </a:solidFill>
              </a:rPr>
            </a:br>
            <a:r>
              <a:rPr lang="en-US" sz="4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Common questions--</a:t>
            </a:r>
            <a:r>
              <a:rPr lang="en-US" sz="4000" dirty="0" smtClean="0">
                <a:solidFill>
                  <a:schemeClr val="accent2"/>
                </a:solidFill>
              </a:rPr>
              <a:t/>
            </a:r>
            <a:br>
              <a:rPr lang="en-US" sz="4000" dirty="0" smtClean="0">
                <a:solidFill>
                  <a:schemeClr val="accent2"/>
                </a:solidFill>
              </a:rPr>
            </a:br>
            <a:endParaRPr lang="en-US" sz="4000" dirty="0" smtClean="0"/>
          </a:p>
        </p:txBody>
      </p:sp>
      <p:sp>
        <p:nvSpPr>
          <p:cNvPr id="23554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pPr eaLnBrk="1" hangingPunct="1"/>
            <a:r>
              <a:rPr lang="en-US" smtClean="0"/>
              <a:t>What can we eat besides fruits and vegetables?</a:t>
            </a:r>
          </a:p>
          <a:p>
            <a:pPr eaLnBrk="1" hangingPunct="1"/>
            <a:r>
              <a:rPr lang="en-US" smtClean="0"/>
              <a:t>Can we get enough protein?</a:t>
            </a:r>
          </a:p>
          <a:p>
            <a:pPr eaLnBrk="1" hangingPunct="1"/>
            <a:r>
              <a:rPr lang="en-US" smtClean="0"/>
              <a:t>Can we get enough calcium?</a:t>
            </a:r>
          </a:p>
          <a:p>
            <a:pPr eaLnBrk="1" hangingPunct="1"/>
            <a:r>
              <a:rPr lang="en-US" smtClean="0"/>
              <a:t>Will it taste good?</a:t>
            </a:r>
          </a:p>
          <a:p>
            <a:pPr eaLnBrk="1" hangingPunct="1">
              <a:buFont typeface="Arial" charset="0"/>
              <a:buNone/>
            </a:pPr>
            <a:endParaRPr lang="en-US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Did you know?	</a:t>
            </a:r>
          </a:p>
        </p:txBody>
      </p:sp>
      <p:sp>
        <p:nvSpPr>
          <p:cNvPr id="2457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That one pound of kale has more protein than one pound of beef?</a:t>
            </a:r>
          </a:p>
          <a:p>
            <a:pPr eaLnBrk="1" hangingPunct="1"/>
            <a:r>
              <a:rPr lang="en-US" smtClean="0"/>
              <a:t>That high amounts of meat intake causes calcium to leach from the bones? </a:t>
            </a:r>
          </a:p>
          <a:p>
            <a:pPr eaLnBrk="1" hangingPunct="1"/>
            <a:r>
              <a:rPr lang="en-US" smtClean="0"/>
              <a:t>That cow’s milk calcium is not usable by the body to make the bones stronger?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>
          <a:xfrm>
            <a:off x="381000" y="-381000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smtClean="0">
                <a:solidFill>
                  <a:schemeClr val="accent2"/>
                </a:solidFill>
              </a:rPr>
              <a:t/>
            </a:r>
            <a:br>
              <a:rPr lang="en-US" sz="4000" smtClean="0">
                <a:solidFill>
                  <a:schemeClr val="accent2"/>
                </a:solidFill>
              </a:rPr>
            </a:br>
            <a:r>
              <a:rPr lang="en-US" sz="4000" smtClean="0"/>
              <a:t>Protein needs and sources</a:t>
            </a:r>
          </a:p>
        </p:txBody>
      </p:sp>
      <p:sp>
        <p:nvSpPr>
          <p:cNvPr id="25602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600" smtClean="0"/>
              <a:t>How much? 0.8g/kg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200" smtClean="0">
                <a:solidFill>
                  <a:schemeClr val="accent2"/>
                </a:solidFill>
              </a:rPr>
              <a:t>People need less than they think; studies have shown that even US vegans get more protein than they need, vegetarians and meat eaters get way too much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200" smtClean="0">
                <a:solidFill>
                  <a:schemeClr val="accent2"/>
                </a:solidFill>
              </a:rPr>
              <a:t>Excess protein leaches Ca from bones</a:t>
            </a:r>
          </a:p>
          <a:p>
            <a:pPr eaLnBrk="1" hangingPunct="1">
              <a:lnSpc>
                <a:spcPct val="80000"/>
              </a:lnSpc>
            </a:pPr>
            <a:r>
              <a:rPr lang="en-US" sz="2600" smtClean="0"/>
              <a:t>What kinds?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200" smtClean="0"/>
              <a:t>Beans: mung, adzuki, black, lentils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200" smtClean="0"/>
              <a:t>Nuts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200" smtClean="0"/>
              <a:t>Grains: quinoa (18g); brown rice (12g); millet (22g)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200" smtClean="0"/>
              <a:t>Vegetables: KALE </a:t>
            </a:r>
          </a:p>
          <a:p>
            <a:pPr eaLnBrk="1" hangingPunct="1">
              <a:lnSpc>
                <a:spcPct val="80000"/>
              </a:lnSpc>
            </a:pPr>
            <a:r>
              <a:rPr lang="en-US" sz="2600" smtClean="0"/>
              <a:t>Tofu, Tempeh </a:t>
            </a:r>
          </a:p>
          <a:p>
            <a:pPr eaLnBrk="1" hangingPunct="1">
              <a:lnSpc>
                <a:spcPct val="80000"/>
              </a:lnSpc>
            </a:pPr>
            <a:r>
              <a:rPr lang="en-US" sz="2600" smtClean="0"/>
              <a:t>Seaweed</a:t>
            </a:r>
          </a:p>
          <a:p>
            <a:pPr eaLnBrk="1" hangingPunct="1">
              <a:lnSpc>
                <a:spcPct val="80000"/>
              </a:lnSpc>
            </a:pPr>
            <a:r>
              <a:rPr lang="en-US" sz="2600" smtClean="0"/>
              <a:t>Mushrooms -- shitake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sz="260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RICE: the staple food</a:t>
            </a:r>
          </a:p>
        </p:txBody>
      </p:sp>
      <p:sp>
        <p:nvSpPr>
          <p:cNvPr id="22530" name="Text Placeholder 3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750887"/>
          </a:xfrm>
        </p:spPr>
        <p:txBody>
          <a:bodyPr>
            <a:normAutofit/>
          </a:bodyPr>
          <a:lstStyle/>
          <a:p>
            <a:pPr eaLnBrk="1" fontAlgn="auto" hangingPunct="1">
              <a:spcBef>
                <a:spcPts val="575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defRPr/>
            </a:pPr>
            <a:r>
              <a:rPr lang="en-US" smtClean="0"/>
              <a:t>Brown	</a:t>
            </a:r>
          </a:p>
        </p:txBody>
      </p:sp>
      <p:sp>
        <p:nvSpPr>
          <p:cNvPr id="22531" name="Text Placeholder 5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750887"/>
          </a:xfrm>
        </p:spPr>
        <p:txBody>
          <a:bodyPr>
            <a:normAutofit/>
          </a:bodyPr>
          <a:lstStyle/>
          <a:p>
            <a:pPr eaLnBrk="1" fontAlgn="auto" hangingPunct="1">
              <a:spcBef>
                <a:spcPts val="575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defRPr/>
            </a:pPr>
            <a:r>
              <a:rPr lang="en-US" smtClean="0"/>
              <a:t>White</a:t>
            </a:r>
          </a:p>
        </p:txBody>
      </p:sp>
      <p:sp>
        <p:nvSpPr>
          <p:cNvPr id="27652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Higher Fiber content- slower blood sugar increase</a:t>
            </a:r>
          </a:p>
          <a:p>
            <a:pPr eaLnBrk="1" hangingPunct="1"/>
            <a:r>
              <a:rPr lang="en-US" smtClean="0"/>
              <a:t>Nutrients: Vitamin E, Thiamin, Riboflavin, Niacin, Vitamin B6, Folate, Potassium, Magnesium, Iron </a:t>
            </a:r>
          </a:p>
          <a:p>
            <a:pPr eaLnBrk="1" hangingPunct="1"/>
            <a:r>
              <a:rPr lang="en-US" smtClean="0"/>
              <a:t>Higher in protein</a:t>
            </a:r>
          </a:p>
          <a:p>
            <a:pPr eaLnBrk="1" hangingPunct="1"/>
            <a:endParaRPr lang="en-US" smtClean="0"/>
          </a:p>
        </p:txBody>
      </p:sp>
      <p:sp>
        <p:nvSpPr>
          <p:cNvPr id="34822" name="Content Placeholder 6"/>
          <p:cNvSpPr>
            <a:spLocks noGrp="1"/>
          </p:cNvSpPr>
          <p:nvPr>
            <p:ph sz="quarter" idx="4"/>
          </p:nvPr>
        </p:nvSpPr>
        <p:spPr/>
        <p:txBody>
          <a:bodyPr rtlCol="0">
            <a:normAutofit fontScale="925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"/>
              <a:defRPr/>
            </a:pPr>
            <a:r>
              <a:rPr lang="en-US" dirty="0" smtClean="0"/>
              <a:t>Fiber husk removed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"/>
              <a:defRPr/>
            </a:pPr>
            <a:r>
              <a:rPr lang="en-US" dirty="0" smtClean="0"/>
              <a:t>Nutrients removed- 1/4</a:t>
            </a:r>
            <a:r>
              <a:rPr lang="en-US" baseline="30000" dirty="0" smtClean="0"/>
              <a:t>th</a:t>
            </a:r>
            <a:r>
              <a:rPr lang="en-US" dirty="0" smtClean="0"/>
              <a:t> to 1/6</a:t>
            </a:r>
            <a:r>
              <a:rPr lang="en-US" baseline="30000" dirty="0" smtClean="0"/>
              <a:t>th</a:t>
            </a:r>
            <a:r>
              <a:rPr lang="en-US" dirty="0" smtClean="0"/>
              <a:t> of all nutrients in brown rice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"/>
              <a:defRPr/>
            </a:pPr>
            <a:r>
              <a:rPr lang="en-US" dirty="0" smtClean="0"/>
              <a:t>More processed so takes more resources to produce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"/>
              <a:defRPr/>
            </a:pPr>
            <a:r>
              <a:rPr lang="en-US" dirty="0" smtClean="0"/>
              <a:t>Higher in carbohydrate content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"/>
              <a:defRPr/>
            </a:pPr>
            <a:r>
              <a:rPr lang="en-US" dirty="0" smtClean="0"/>
              <a:t>Turns into sugar in the body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Beans &amp; Grains</a:t>
            </a:r>
          </a:p>
        </p:txBody>
      </p:sp>
      <p:sp>
        <p:nvSpPr>
          <p:cNvPr id="2867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Some higher in starch, some higher in protein</a:t>
            </a:r>
          </a:p>
          <a:p>
            <a:pPr lvl="1" eaLnBrk="1" hangingPunct="1"/>
            <a:r>
              <a:rPr lang="en-US" smtClean="0">
                <a:solidFill>
                  <a:schemeClr val="accent2"/>
                </a:solidFill>
              </a:rPr>
              <a:t>Carbohydrates also necessary for sustained energy. Whole grains and beans are not “bad guys”, refined ones are</a:t>
            </a:r>
          </a:p>
          <a:p>
            <a:pPr eaLnBrk="1" hangingPunct="1">
              <a:buFont typeface="Arial" charset="0"/>
              <a:buNone/>
            </a:pPr>
            <a:endParaRPr lang="en-US" smtClean="0"/>
          </a:p>
          <a:p>
            <a:pPr eaLnBrk="1" hangingPunct="1"/>
            <a:r>
              <a:rPr lang="en-US" smtClean="0"/>
              <a:t>Beans: Mung, Adkuzi, Black, Lentils</a:t>
            </a:r>
          </a:p>
          <a:p>
            <a:pPr eaLnBrk="1" hangingPunct="1">
              <a:buFont typeface="Arial" charset="0"/>
              <a:buNone/>
            </a:pPr>
            <a:endParaRPr lang="en-US" smtClean="0"/>
          </a:p>
          <a:p>
            <a:pPr eaLnBrk="1" hangingPunct="1"/>
            <a:r>
              <a:rPr lang="en-US" smtClean="0"/>
              <a:t>Grains: brown rice, quinoa, millet</a:t>
            </a:r>
          </a:p>
          <a:p>
            <a:pPr lvl="1" eaLnBrk="1" hangingPunct="1"/>
            <a:r>
              <a:rPr lang="en-US" smtClean="0"/>
              <a:t>Bread, pasta</a:t>
            </a:r>
          </a:p>
        </p:txBody>
      </p:sp>
      <p:pic>
        <p:nvPicPr>
          <p:cNvPr id="28675" name="Picture 3" descr="adzuki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34200" y="3048000"/>
            <a:ext cx="2039938" cy="153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4" descr="quinoa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53200" y="4724400"/>
            <a:ext cx="236220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/>
          </p:cNvSpPr>
          <p:nvPr>
            <p:ph type="title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3700" smtClean="0">
                <a:ln>
                  <a:noFill/>
                </a:ln>
                <a:solidFill>
                  <a:schemeClr val="tx1"/>
                </a:solidFill>
                <a:effectLst/>
              </a:rPr>
              <a:t>How do I go Vegan?</a:t>
            </a:r>
            <a:br>
              <a:rPr lang="en-US" sz="370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lang="en-US" sz="3700" smtClean="0">
                <a:ln>
                  <a:noFill/>
                </a:ln>
                <a:solidFill>
                  <a:schemeClr val="tx1"/>
                </a:solidFill>
                <a:effectLst/>
              </a:rPr>
              <a:t>Meat substitutes </a:t>
            </a:r>
          </a:p>
        </p:txBody>
      </p:sp>
      <p:sp>
        <p:nvSpPr>
          <p:cNvPr id="29698" name="Rectangle 3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8609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mtClean="0"/>
              <a:t>Tofu</a:t>
            </a:r>
          </a:p>
          <a:p>
            <a:pPr eaLnBrk="1" hangingPunct="1">
              <a:lnSpc>
                <a:spcPct val="80000"/>
              </a:lnSpc>
            </a:pPr>
            <a:r>
              <a:rPr lang="en-US" smtClean="0"/>
              <a:t>Tempeh</a:t>
            </a:r>
          </a:p>
          <a:p>
            <a:pPr eaLnBrk="1" hangingPunct="1">
              <a:lnSpc>
                <a:spcPct val="80000"/>
              </a:lnSpc>
            </a:pPr>
            <a:r>
              <a:rPr lang="en-US" smtClean="0"/>
              <a:t>Seiten (wheat gluten)</a:t>
            </a:r>
          </a:p>
          <a:p>
            <a:pPr eaLnBrk="1" hangingPunct="1">
              <a:lnSpc>
                <a:spcPct val="80000"/>
              </a:lnSpc>
            </a:pPr>
            <a:r>
              <a:rPr lang="en-US" smtClean="0"/>
              <a:t>Textured vegetable protein gives meat like texture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mtClean="0"/>
              <a:t>Vada in Indian stores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mtClean="0"/>
              <a:t>More granular in health food stores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Soy and gluten products developed in Asian Buddhist culture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Soy and gluten products developed in modern America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i="1" smtClean="0">
                <a:solidFill>
                  <a:schemeClr val="accent2"/>
                </a:solidFill>
              </a:rPr>
              <a:t>Each one has its nutritional pros and cons. Best to eat processed products sparingly</a:t>
            </a:r>
          </a:p>
          <a:p>
            <a:pPr eaLnBrk="1" hangingPunct="1">
              <a:lnSpc>
                <a:spcPct val="80000"/>
              </a:lnSpc>
            </a:pPr>
            <a:endParaRPr lang="en-US" sz="240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/>
          </p:cNvSpPr>
          <p:nvPr>
            <p:ph type="title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3700" smtClean="0">
                <a:ln>
                  <a:noFill/>
                </a:ln>
                <a:solidFill>
                  <a:schemeClr val="tx1"/>
                </a:solidFill>
                <a:effectLst/>
              </a:rPr>
              <a:t>How do I go Vegan?</a:t>
            </a:r>
            <a:br>
              <a:rPr lang="en-US" sz="370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lang="en-US" sz="3700" smtClean="0">
                <a:ln>
                  <a:noFill/>
                </a:ln>
                <a:solidFill>
                  <a:schemeClr val="tx1"/>
                </a:solidFill>
                <a:effectLst/>
              </a:rPr>
              <a:t>Milk and yogurt substitutes </a:t>
            </a:r>
          </a:p>
        </p:txBody>
      </p:sp>
      <p:sp>
        <p:nvSpPr>
          <p:cNvPr id="2" name="Rectangle 3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8609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800" smtClean="0"/>
              <a:t>Milk substitutes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Almond milk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Hazelnut milk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Oat milk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Hemp milk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Rice milk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Coconut milk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Soy milk</a:t>
            </a:r>
            <a:r>
              <a:rPr lang="en-US" sz="1800" i="1" smtClean="0"/>
              <a:t>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400" i="1" smtClean="0"/>
              <a:t>Some  are more processed, some creamier with higher fat content,  some have more protein. </a:t>
            </a:r>
          </a:p>
          <a:p>
            <a:pPr lvl="1" eaLnBrk="1" hangingPunct="1">
              <a:lnSpc>
                <a:spcPct val="80000"/>
              </a:lnSpc>
            </a:pPr>
            <a:endParaRPr lang="en-US" sz="1600" smtClean="0"/>
          </a:p>
          <a:p>
            <a:pPr eaLnBrk="1" hangingPunct="1">
              <a:lnSpc>
                <a:spcPct val="80000"/>
              </a:lnSpc>
            </a:pPr>
            <a:r>
              <a:rPr lang="en-US" sz="1800" smtClean="0"/>
              <a:t>Yogurt substitutes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Soy yogurt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Coconut yogurt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i="1" smtClean="0"/>
              <a:t>Sweeter than dairy yogurt to allow cultures to grow.</a:t>
            </a:r>
            <a:r>
              <a:rPr lang="en-US" sz="1800" smtClean="0"/>
              <a:t> </a:t>
            </a:r>
          </a:p>
          <a:p>
            <a:pPr eaLnBrk="1" hangingPunct="1">
              <a:lnSpc>
                <a:spcPct val="80000"/>
              </a:lnSpc>
            </a:pPr>
            <a:endParaRPr lang="en-US" sz="1600" i="1" smtClean="0"/>
          </a:p>
          <a:p>
            <a:pPr eaLnBrk="1" hangingPunct="1">
              <a:lnSpc>
                <a:spcPct val="80000"/>
              </a:lnSpc>
            </a:pPr>
            <a:r>
              <a:rPr lang="en-US" sz="1600" i="1" smtClean="0">
                <a:solidFill>
                  <a:schemeClr val="accent2"/>
                </a:solidFill>
              </a:rPr>
              <a:t>Each one has its nutritional pros and cons. </a:t>
            </a:r>
          </a:p>
          <a:p>
            <a:pPr eaLnBrk="1" hangingPunct="1">
              <a:lnSpc>
                <a:spcPct val="80000"/>
              </a:lnSpc>
            </a:pPr>
            <a:endParaRPr lang="en-US" sz="1600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/>
          </p:cNvSpPr>
          <p:nvPr>
            <p:ph type="title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3700" smtClean="0">
                <a:ln>
                  <a:noFill/>
                </a:ln>
                <a:solidFill>
                  <a:schemeClr val="tx1"/>
                </a:solidFill>
                <a:effectLst/>
              </a:rPr>
              <a:t>How do I go Vegan?</a:t>
            </a:r>
            <a:br>
              <a:rPr lang="en-US" sz="370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lang="en-US" sz="3700" smtClean="0">
                <a:ln>
                  <a:noFill/>
                </a:ln>
                <a:solidFill>
                  <a:schemeClr val="tx1"/>
                </a:solidFill>
                <a:effectLst/>
              </a:rPr>
              <a:t>Cheese and butter substitutes </a:t>
            </a:r>
          </a:p>
        </p:txBody>
      </p:sp>
      <p:sp>
        <p:nvSpPr>
          <p:cNvPr id="2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800" smtClean="0"/>
              <a:t>Cheese substitutes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smtClean="0"/>
              <a:t>Tofu for paneer, feta and ricotta cheese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smtClean="0"/>
              <a:t>Daiya vegan cheese for cheddar and mozzerella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smtClean="0"/>
              <a:t>Tofutti cream cheese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smtClean="0"/>
              <a:t>Nutritional yeast for parmesan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smtClean="0"/>
              <a:t>The Un-Cheese cookbook gives recipes for many other types of cheese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smtClean="0"/>
              <a:t>Butter substitutes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smtClean="0"/>
              <a:t>Earth Balance spread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smtClean="0"/>
              <a:t>Oil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500" smtClean="0"/>
              <a:t>Olive oil for bread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500" smtClean="0"/>
              <a:t>Other oils for cooking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500" i="1" smtClean="0"/>
              <a:t>Avoid trans and saturated fat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smtClean="0"/>
              <a:t>Cream substitutes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smtClean="0"/>
              <a:t>Cashew cream (made from blended cashews)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smtClean="0"/>
              <a:t>Blended tofu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i="1" smtClean="0"/>
              <a:t>These are generally foods for taste, not health foods; best to use these sparingly in daily diet</a:t>
            </a:r>
          </a:p>
          <a:p>
            <a:pPr eaLnBrk="1" hangingPunct="1">
              <a:lnSpc>
                <a:spcPct val="80000"/>
              </a:lnSpc>
            </a:pPr>
            <a:endParaRPr lang="en-US" sz="1400" i="1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/>
          </p:cNvSpPr>
          <p:nvPr>
            <p:ph type="title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3700" smtClean="0">
                <a:ln>
                  <a:noFill/>
                </a:ln>
                <a:solidFill>
                  <a:schemeClr val="tx1"/>
                </a:solidFill>
                <a:effectLst/>
              </a:rPr>
              <a:t>How do I go Vegan?</a:t>
            </a:r>
            <a:br>
              <a:rPr lang="en-US" sz="370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lang="en-US" sz="3700" smtClean="0">
                <a:ln>
                  <a:noFill/>
                </a:ln>
                <a:solidFill>
                  <a:schemeClr val="tx1"/>
                </a:solidFill>
                <a:effectLst/>
              </a:rPr>
              <a:t>Ice cream substitutes </a:t>
            </a:r>
          </a:p>
        </p:txBody>
      </p:sp>
      <p:sp>
        <p:nvSpPr>
          <p:cNvPr id="2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3200" smtClean="0"/>
              <a:t>Many vegan ice cream varieties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800" smtClean="0"/>
              <a:t>Fruit based sorbets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800" smtClean="0"/>
              <a:t>Soy based ice creams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800" smtClean="0"/>
              <a:t>Nut based ice creams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800" smtClean="0"/>
              <a:t>Coconut based ice creams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800" smtClean="0"/>
              <a:t>Rice Dream</a:t>
            </a:r>
          </a:p>
          <a:p>
            <a:pPr eaLnBrk="1" hangingPunct="1">
              <a:lnSpc>
                <a:spcPct val="80000"/>
              </a:lnSpc>
            </a:pPr>
            <a:r>
              <a:rPr lang="en-US" sz="3200" smtClean="0"/>
              <a:t>Vegan kulfi based on coconut and soy milk with nuts and spices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800" i="1" smtClean="0"/>
              <a:t>Like soy milk, each base has its pros and cons.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800" i="1" smtClean="0"/>
              <a:t>Like cheese and butter, these are not health foods and should be used sparingly.</a:t>
            </a:r>
          </a:p>
          <a:p>
            <a:pPr lvl="1" eaLnBrk="1" hangingPunct="1">
              <a:lnSpc>
                <a:spcPct val="80000"/>
              </a:lnSpc>
              <a:buFont typeface="Wingdings 2" pitchFamily="18" charset="2"/>
              <a:buNone/>
            </a:pPr>
            <a:endParaRPr lang="en-US" sz="2800" smtClean="0"/>
          </a:p>
          <a:p>
            <a:pPr eaLnBrk="1" hangingPunct="1"/>
            <a:endParaRPr lang="en-US" sz="240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/>
          </p:cNvSpPr>
          <p:nvPr>
            <p:ph type="title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3700" smtClean="0">
                <a:ln>
                  <a:noFill/>
                </a:ln>
                <a:solidFill>
                  <a:schemeClr val="tx1"/>
                </a:solidFill>
                <a:effectLst/>
              </a:rPr>
              <a:t>How do I go Vegan?</a:t>
            </a:r>
            <a:br>
              <a:rPr lang="en-US" sz="370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lang="en-US" sz="3700" smtClean="0">
                <a:ln>
                  <a:noFill/>
                </a:ln>
                <a:solidFill>
                  <a:schemeClr val="tx1"/>
                </a:solidFill>
                <a:effectLst/>
              </a:rPr>
              <a:t>Egg  substitutes </a:t>
            </a:r>
          </a:p>
        </p:txBody>
      </p:sp>
      <p:sp>
        <p:nvSpPr>
          <p:cNvPr id="33794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3200" smtClean="0"/>
              <a:t>Scrambled tofu with kala namak= omelet</a:t>
            </a:r>
          </a:p>
          <a:p>
            <a:pPr eaLnBrk="1" hangingPunct="1">
              <a:lnSpc>
                <a:spcPct val="80000"/>
              </a:lnSpc>
            </a:pPr>
            <a:r>
              <a:rPr lang="en-US" sz="3200" smtClean="0"/>
              <a:t>Banana, tofu, applesauce, soy yogurt, or soaked and blended flax seed= egg in baking</a:t>
            </a:r>
          </a:p>
          <a:p>
            <a:pPr eaLnBrk="1" hangingPunct="1">
              <a:lnSpc>
                <a:spcPct val="80000"/>
              </a:lnSpc>
            </a:pPr>
            <a:r>
              <a:rPr lang="en-US" sz="3200" smtClean="0"/>
              <a:t>Ener-G egg replacer= non-perishable egg in baking</a:t>
            </a:r>
          </a:p>
          <a:p>
            <a:pPr eaLnBrk="1" hangingPunct="1">
              <a:lnSpc>
                <a:spcPct val="80000"/>
              </a:lnSpc>
            </a:pPr>
            <a:r>
              <a:rPr lang="en-US" sz="3200" smtClean="0"/>
              <a:t>Special cake recipes with vinegar and baking soda to produce effect of rising</a:t>
            </a:r>
          </a:p>
          <a:p>
            <a:pPr eaLnBrk="1" hangingPunct="1">
              <a:lnSpc>
                <a:spcPct val="80000"/>
              </a:lnSpc>
            </a:pPr>
            <a:endParaRPr lang="en-US" sz="3200" smtClean="0"/>
          </a:p>
          <a:p>
            <a:pPr lvl="1" eaLnBrk="1" hangingPunct="1">
              <a:lnSpc>
                <a:spcPct val="80000"/>
              </a:lnSpc>
              <a:buFont typeface="Wingdings 2" pitchFamily="18" charset="2"/>
              <a:buNone/>
            </a:pPr>
            <a:endParaRPr lang="en-US" sz="2800" smtClean="0"/>
          </a:p>
          <a:p>
            <a:pPr eaLnBrk="1" hangingPunct="1"/>
            <a:endParaRPr lang="en-US" sz="2400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/>
          </p:cNvSpPr>
          <p:nvPr>
            <p:ph type="title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mtClean="0">
                <a:ln>
                  <a:noFill/>
                </a:ln>
                <a:solidFill>
                  <a:schemeClr val="tx1"/>
                </a:solidFill>
                <a:effectLst/>
              </a:rPr>
              <a:t>What’s next</a:t>
            </a:r>
          </a:p>
        </p:txBody>
      </p:sp>
      <p:sp>
        <p:nvSpPr>
          <p:cNvPr id="34818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Ask and understand why your customers choose vegan</a:t>
            </a:r>
          </a:p>
          <a:p>
            <a:pPr eaLnBrk="1" hangingPunct="1"/>
            <a:r>
              <a:rPr lang="en-US" smtClean="0"/>
              <a:t>Offer them choices and they’ll feel they are home</a:t>
            </a:r>
          </a:p>
          <a:p>
            <a:pPr eaLnBrk="1" hangingPunct="1"/>
            <a:r>
              <a:rPr lang="en-US" smtClean="0"/>
              <a:t>Think about your own and your families tastes and health situation and consider trying vegan options yourself!</a:t>
            </a:r>
          </a:p>
          <a:p>
            <a:pPr eaLnBrk="1" hangingPunct="1"/>
            <a:r>
              <a:rPr lang="en-US" smtClean="0"/>
              <a:t>Welcome to the world of veganism!!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600" smtClean="0"/>
              <a:t>The 57 Health Benefits of going Vegan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smtClean="0">
                <a:hlinkClick r:id="rId2"/>
              </a:rPr>
              <a:t>http://www.nursingdegree.net/blog/19/57-health-benefits-of-going-vegan/</a:t>
            </a:r>
            <a:endParaRPr lang="en-US" sz="2200" smtClean="0"/>
          </a:p>
          <a:p>
            <a:pPr eaLnBrk="1" hangingPunct="1">
              <a:lnSpc>
                <a:spcPct val="90000"/>
              </a:lnSpc>
            </a:pPr>
            <a:r>
              <a:rPr lang="en-US" sz="2600" smtClean="0"/>
              <a:t>Norris, Jack RD. www.veganhealth.com</a:t>
            </a:r>
          </a:p>
          <a:p>
            <a:pPr eaLnBrk="1" hangingPunct="1">
              <a:lnSpc>
                <a:spcPct val="90000"/>
              </a:lnSpc>
            </a:pPr>
            <a:r>
              <a:rPr lang="en-US" sz="2600" smtClean="0"/>
              <a:t>Vegetarian Resource Group. www.vrg.org</a:t>
            </a:r>
          </a:p>
          <a:p>
            <a:pPr eaLnBrk="1" hangingPunct="1">
              <a:lnSpc>
                <a:spcPct val="90000"/>
              </a:lnSpc>
            </a:pPr>
            <a:r>
              <a:rPr lang="en-US" sz="2600" smtClean="0"/>
              <a:t>Robbins, John, “What about Soy?”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smtClean="0">
                <a:hlinkClick r:id="rId3"/>
              </a:rPr>
              <a:t>http://www.vegfamily.com/health/is-soy-bad-for-you.htm</a:t>
            </a:r>
            <a:endParaRPr lang="en-US" sz="2200" smtClean="0"/>
          </a:p>
          <a:p>
            <a:pPr eaLnBrk="1" hangingPunct="1">
              <a:lnSpc>
                <a:spcPct val="90000"/>
              </a:lnSpc>
            </a:pPr>
            <a:r>
              <a:rPr lang="en-US" sz="2600" smtClean="0"/>
              <a:t>Robbins, John, “The Truth About Calcium and Osteoporosis,” Juice Matters, Nov 2009</a:t>
            </a:r>
          </a:p>
          <a:p>
            <a:pPr eaLnBrk="1" hangingPunct="1">
              <a:lnSpc>
                <a:spcPct val="90000"/>
              </a:lnSpc>
            </a:pPr>
            <a:r>
              <a:rPr lang="en-US" sz="2600" smtClean="0"/>
              <a:t>Dharmananda, Subhuti Ph.D.,</a:t>
            </a:r>
            <a:r>
              <a:rPr lang="en-US" sz="2600" i="1" smtClean="0"/>
              <a:t> </a:t>
            </a:r>
            <a:r>
              <a:rPr lang="en-US" sz="2600" smtClean="0"/>
              <a:t>“The Nutritional and Medicinal Value of seaweeds used in Chinese Medicine”</a:t>
            </a:r>
            <a:endParaRPr lang="en-US" sz="2600" i="1" smtClean="0"/>
          </a:p>
          <a:p>
            <a:pPr lvl="1" eaLnBrk="1" hangingPunct="1">
              <a:lnSpc>
                <a:spcPct val="90000"/>
              </a:lnSpc>
            </a:pPr>
            <a:r>
              <a:rPr lang="en-US" sz="2200" smtClean="0">
                <a:hlinkClick r:id="rId4"/>
              </a:rPr>
              <a:t>http://www.itmonline.org/arts/seaweed.htm</a:t>
            </a:r>
            <a:endParaRPr lang="en-US" sz="2200" smtClean="0"/>
          </a:p>
          <a:p>
            <a:pPr eaLnBrk="1" hangingPunct="1">
              <a:lnSpc>
                <a:spcPct val="90000"/>
              </a:lnSpc>
            </a:pPr>
            <a:endParaRPr lang="en-US" sz="2600" smtClean="0"/>
          </a:p>
          <a:p>
            <a:pPr lvl="1" eaLnBrk="1" hangingPunct="1">
              <a:lnSpc>
                <a:spcPct val="90000"/>
              </a:lnSpc>
              <a:buFont typeface="Wingdings 2" pitchFamily="18" charset="2"/>
              <a:buNone/>
            </a:pPr>
            <a:endParaRPr lang="en-US" sz="2200" smtClean="0"/>
          </a:p>
        </p:txBody>
      </p:sp>
      <p:sp>
        <p:nvSpPr>
          <p:cNvPr id="27652" name="Rectangle 4"/>
          <p:cNvSpPr>
            <a:spLocks noGrp="1"/>
          </p:cNvSpPr>
          <p:nvPr>
            <p:ph type="title" idx="4294967295"/>
          </p:nvPr>
        </p:nvSpPr>
        <p:spPr bwMode="auto">
          <a:xfrm>
            <a:off x="457200" y="152400"/>
            <a:ext cx="8229600" cy="114300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mtClean="0">
                <a:ln>
                  <a:noFill/>
                </a:ln>
                <a:solidFill>
                  <a:schemeClr val="tx1"/>
                </a:solidFill>
                <a:effectLst/>
              </a:rPr>
              <a:t>Nutritional resources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/>
          </p:cNvSpPr>
          <p:nvPr>
            <p:ph type="title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3700" smtClean="0">
                <a:ln>
                  <a:noFill/>
                </a:ln>
                <a:solidFill>
                  <a:schemeClr val="tx1"/>
                </a:solidFill>
                <a:effectLst/>
              </a:rPr>
              <a:t>A few cookbooks and websites for recipes </a:t>
            </a:r>
          </a:p>
        </p:txBody>
      </p:sp>
      <p:sp>
        <p:nvSpPr>
          <p:cNvPr id="2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smtClean="0"/>
              <a:t>Postpunk kitchen: has recipes, videos, etc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Vegetarian times:  searchable recipe database with vegan limit option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Vegresource group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The Ultimate Uncheese Cookbook by Jo Stepaniak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The Indian Vegan Kitchen by Madhu Dadia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CalciYum! By David &amp; Rachelle Bronfman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The Candle Café Cookbook by Joy Pierson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Vegan World Fusion Cuisine by Mark Reinfield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Conveniently Vegan  by Deborah Wasserman 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Meatless Meals for Working People by Deborah Wasserman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 The Single Vegan by Leah Leneman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Sinfully Vegan by Lois Dieterly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5996</TotalTime>
  <Words>1202</Words>
  <Application>Microsoft Office PowerPoint</Application>
  <PresentationFormat>On-screen Show (4:3)</PresentationFormat>
  <Paragraphs>189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Design Template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Arial</vt:lpstr>
      <vt:lpstr>Lucida Sans</vt:lpstr>
      <vt:lpstr>Book Antiqua</vt:lpstr>
      <vt:lpstr>Wingdings 2</vt:lpstr>
      <vt:lpstr>Wingdings</vt:lpstr>
      <vt:lpstr>Wingdings 3</vt:lpstr>
      <vt:lpstr>Calibri</vt:lpstr>
      <vt:lpstr>Apex</vt:lpstr>
      <vt:lpstr>Apex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VEGAN-ism</dc:title>
  <dc:creator>Binal Shah</dc:creator>
  <cp:lastModifiedBy>jhankhas</cp:lastModifiedBy>
  <cp:revision>10</cp:revision>
  <dcterms:created xsi:type="dcterms:W3CDTF">2010-12-02T21:20:07Z</dcterms:created>
  <dcterms:modified xsi:type="dcterms:W3CDTF">2010-12-09T21:00:03Z</dcterms:modified>
</cp:coreProperties>
</file>